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8" r:id="rId3"/>
    <p:sldId id="260" r:id="rId4"/>
    <p:sldId id="261" r:id="rId5"/>
    <p:sldId id="266" r:id="rId6"/>
    <p:sldId id="262" r:id="rId7"/>
    <p:sldId id="264" r:id="rId8"/>
    <p:sldId id="265" r:id="rId9"/>
    <p:sldId id="259" r:id="rId10"/>
    <p:sldId id="267" r:id="rId11"/>
    <p:sldId id="268" r:id="rId12"/>
    <p:sldId id="269" r:id="rId13"/>
    <p:sldId id="272" r:id="rId14"/>
    <p:sldId id="273" r:id="rId15"/>
    <p:sldId id="271" r:id="rId16"/>
  </p:sldIdLst>
  <p:sldSz cx="9144000" cy="6858000" type="screen4x3"/>
  <p:notesSz cx="6858000" cy="9144000"/>
  <p:defaultTextStyle>
    <a:defPPr>
      <a:defRPr lang="es-E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1164" y="-90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a de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Subtítulo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s-ES" smtClean="0"/>
              <a:t>Haga clic para modificar el estilo de subtítulo del patrón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ítulo y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Encabezado de sec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os objeto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11/02/2016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ció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5" name="4 Marcador de texto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7" name="6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11/02/2016</a:t>
            </a:fld>
            <a:endParaRPr lang="es-ES" dirty="0"/>
          </a:p>
        </p:txBody>
      </p:sp>
      <p:sp>
        <p:nvSpPr>
          <p:cNvPr id="8" name="7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9" name="8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Sólo el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11/02/2016</a:t>
            </a:fld>
            <a:endParaRPr lang="es-ES" dirty="0"/>
          </a:p>
        </p:txBody>
      </p:sp>
      <p:sp>
        <p:nvSpPr>
          <p:cNvPr id="4" name="3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5" name="4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En blanc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11/02/2016</a:t>
            </a:fld>
            <a:endParaRPr lang="es-ES" dirty="0"/>
          </a:p>
        </p:txBody>
      </p:sp>
      <p:sp>
        <p:nvSpPr>
          <p:cNvPr id="3" name="2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4" name="3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ido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11/02/2016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n con títul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posición de imagen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s-ES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s-ES" smtClean="0"/>
              <a:t>Haga clic para modificar el estilo de texto del patrón</a:t>
            </a:r>
          </a:p>
        </p:txBody>
      </p:sp>
      <p:sp>
        <p:nvSpPr>
          <p:cNvPr id="5" name="4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11/02/2016</a:t>
            </a:fld>
            <a:endParaRPr lang="es-ES" dirty="0"/>
          </a:p>
        </p:txBody>
      </p:sp>
      <p:sp>
        <p:nvSpPr>
          <p:cNvPr id="6" name="5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7" name="6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ítulo y texto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ítulo vertical y tex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 vertical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 vertical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A847CFC-816F-41D0-AAC0-9BF4FEBC753E}" type="datetimeFigureOut">
              <a:rPr lang="es-ES" smtClean="0"/>
              <a:t>11/02/2016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Marcador de título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s-ES" smtClean="0"/>
              <a:t>Haga clic para modificar el estilo de título del patrón</a:t>
            </a:r>
            <a:endParaRPr lang="es-ES"/>
          </a:p>
        </p:txBody>
      </p:sp>
      <p:sp>
        <p:nvSpPr>
          <p:cNvPr id="3" name="2 Marcador de texto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s-ES" smtClean="0"/>
              <a:t>Haga clic para modificar el estilo de texto del patrón</a:t>
            </a:r>
          </a:p>
          <a:p>
            <a:pPr lvl="1"/>
            <a:r>
              <a:rPr lang="es-ES" smtClean="0"/>
              <a:t>Segundo nivel</a:t>
            </a:r>
          </a:p>
          <a:p>
            <a:pPr lvl="2"/>
            <a:r>
              <a:rPr lang="es-ES" smtClean="0"/>
              <a:t>Tercer nivel</a:t>
            </a:r>
          </a:p>
          <a:p>
            <a:pPr lvl="3"/>
            <a:r>
              <a:rPr lang="es-ES" smtClean="0"/>
              <a:t>Cuarto nivel</a:t>
            </a:r>
          </a:p>
          <a:p>
            <a:pPr lvl="4"/>
            <a:r>
              <a:rPr lang="es-ES" smtClean="0"/>
              <a:t>Quinto nivel</a:t>
            </a:r>
            <a:endParaRPr lang="es-ES"/>
          </a:p>
        </p:txBody>
      </p:sp>
      <p:sp>
        <p:nvSpPr>
          <p:cNvPr id="4" name="3 Marcador de fecha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7A847CFC-816F-41D0-AAC0-9BF4FEBC753E}" type="datetimeFigureOut">
              <a:rPr lang="es-ES" smtClean="0"/>
              <a:t>11/02/2016</a:t>
            </a:fld>
            <a:endParaRPr lang="es-ES" dirty="0"/>
          </a:p>
        </p:txBody>
      </p:sp>
      <p:sp>
        <p:nvSpPr>
          <p:cNvPr id="5" name="4 Marcador de pie de página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s-ES" dirty="0"/>
          </a:p>
        </p:txBody>
      </p:sp>
      <p:sp>
        <p:nvSpPr>
          <p:cNvPr id="6" name="5 Marcador de número de diapositiva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2FADFE-3B8F-471C-ABF0-DBC7717ECBBC}" type="slidenum">
              <a:rPr lang="es-ES" smtClean="0"/>
              <a:t>‹Nº›</a:t>
            </a:fld>
            <a:endParaRPr lang="es-ES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s-E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5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FBE4AE"/>
            </a:gs>
            <a:gs pos="13000">
              <a:srgbClr val="BD922A"/>
            </a:gs>
            <a:gs pos="21001">
              <a:srgbClr val="BD922A"/>
            </a:gs>
            <a:gs pos="63000">
              <a:srgbClr val="FBE4AE"/>
            </a:gs>
            <a:gs pos="67000">
              <a:srgbClr val="BD922A"/>
            </a:gs>
            <a:gs pos="69000">
              <a:srgbClr val="835E17"/>
            </a:gs>
            <a:gs pos="82001">
              <a:srgbClr val="A28949"/>
            </a:gs>
            <a:gs pos="100000">
              <a:srgbClr val="FAE3B7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ctrTitle"/>
          </p:nvPr>
        </p:nvSpPr>
        <p:spPr>
          <a:xfrm>
            <a:off x="755576" y="2564904"/>
            <a:ext cx="7772400" cy="1470025"/>
          </a:xfrm>
          <a:solidFill>
            <a:schemeClr val="bg2">
              <a:lumMod val="75000"/>
            </a:schemeClr>
          </a:solidFill>
          <a:effectLst>
            <a:glow rad="139700">
              <a:schemeClr val="accent2">
                <a:satMod val="175000"/>
                <a:alpha val="40000"/>
              </a:schemeClr>
            </a:glow>
          </a:effectLst>
          <a:scene3d>
            <a:camera prst="orthographicFront"/>
            <a:lightRig rig="threePt" dir="t"/>
          </a:scene3d>
          <a:sp3d>
            <a:bevelT w="152400" h="50800" prst="softRound"/>
          </a:sp3d>
        </p:spPr>
        <p:txBody>
          <a:bodyPr>
            <a:noAutofit/>
          </a:bodyPr>
          <a:lstStyle/>
          <a:p>
            <a:r>
              <a:rPr lang="es-CO" sz="4800" b="1" dirty="0" smtClean="0"/>
              <a:t>QUIENES SON LOS PERROS </a:t>
            </a:r>
            <a:br>
              <a:rPr lang="es-CO" sz="4800" b="1" dirty="0" smtClean="0"/>
            </a:br>
            <a:r>
              <a:rPr lang="es-CO" sz="4800" b="1" dirty="0" smtClean="0"/>
              <a:t>EN LA BIBLIA</a:t>
            </a:r>
            <a:endParaRPr lang="es-CO" sz="4800" b="1" dirty="0"/>
          </a:p>
        </p:txBody>
      </p:sp>
    </p:spTree>
    <p:extLst>
      <p:ext uri="{BB962C8B-B14F-4D97-AF65-F5344CB8AC3E}">
        <p14:creationId xmlns:p14="http://schemas.microsoft.com/office/powerpoint/2010/main" val="3775311132"/>
      </p:ext>
    </p:extLst>
  </p:cSld>
  <p:clrMapOvr>
    <a:masterClrMapping/>
  </p:clrMapOvr>
  <p:transition spd="slow">
    <p:cover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b="1" dirty="0" smtClean="0"/>
              <a:t>QUIENES </a:t>
            </a:r>
            <a:r>
              <a:rPr lang="es-CO" b="1" dirty="0"/>
              <a:t>SON LOS PERROS </a:t>
            </a:r>
            <a:br>
              <a:rPr lang="es-CO" b="1" dirty="0"/>
            </a:br>
            <a:r>
              <a:rPr lang="es-CO" b="1" dirty="0"/>
              <a:t>EN LA BIBLIA</a:t>
            </a:r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39700" prst="cross"/>
          </a:sp3d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dirty="0" smtClean="0"/>
              <a:t>Para responder a esta pregunta, tenemos que permitir que la misma Biblia nos lo diga:</a:t>
            </a:r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Apoc.22:14</a:t>
            </a:r>
            <a:r>
              <a:rPr lang="es-CO" dirty="0"/>
              <a:t>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Bienaventurados </a:t>
            </a:r>
            <a:r>
              <a:rPr lang="es-CO" dirty="0">
                <a:latin typeface="Agency FB" pitchFamily="34" charset="0"/>
              </a:rPr>
              <a:t>los que guardan sus mandamientos, para tener derecho al árbol de la vida, y poder entrar por las puertas en la </a:t>
            </a:r>
            <a:r>
              <a:rPr lang="es-CO" dirty="0" smtClean="0">
                <a:latin typeface="Agency FB" pitchFamily="34" charset="0"/>
              </a:rPr>
              <a:t>ciudad</a:t>
            </a:r>
            <a:r>
              <a:rPr lang="es-CO" dirty="0" smtClean="0"/>
              <a:t>». </a:t>
            </a:r>
          </a:p>
          <a:p>
            <a:pPr marL="400050" lvl="1" indent="0">
              <a:buNone/>
            </a:pPr>
            <a:r>
              <a:rPr lang="es-CO" dirty="0" smtClean="0"/>
              <a:t>Aquí en Apocalipsis nos dice que los que guardan los mandamientos de Dios, son los únicos que tendrán aseso a la Santa ciudad de Jerusalén.  Por tanto es a los </a:t>
            </a:r>
            <a:r>
              <a:rPr lang="es-CO" u="sng" dirty="0" smtClean="0"/>
              <a:t>desobedientes a los mandamientos de Dios a los que la Biblia les da este calificativo</a:t>
            </a:r>
            <a:r>
              <a:rPr lang="es-CO" dirty="0" smtClean="0"/>
              <a:t>. </a:t>
            </a:r>
            <a:endParaRPr lang="es-CO" dirty="0"/>
          </a:p>
          <a:p>
            <a:pPr marL="0" indent="0">
              <a:buNone/>
            </a:pPr>
            <a:r>
              <a:rPr lang="es-CO" b="1" dirty="0">
                <a:solidFill>
                  <a:srgbClr val="FF0000"/>
                </a:solidFill>
              </a:rPr>
              <a:t>Apoc.22:15</a:t>
            </a:r>
            <a:r>
              <a:rPr lang="es-CO" dirty="0"/>
              <a:t>. </a:t>
            </a:r>
            <a:r>
              <a:rPr lang="es-CO" dirty="0" smtClean="0"/>
              <a:t>«</a:t>
            </a:r>
            <a:r>
              <a:rPr lang="es-CO" dirty="0" smtClean="0">
                <a:latin typeface="Agency FB" pitchFamily="34" charset="0"/>
              </a:rPr>
              <a:t>Mas </a:t>
            </a:r>
            <a:r>
              <a:rPr lang="es-CO" dirty="0">
                <a:latin typeface="Agency FB" pitchFamily="34" charset="0"/>
              </a:rPr>
              <a:t>los perros estarán afuera, y los hechiceros, y los disolutos, y los homicidas, y los idólatras, y cualquiera que ama y hace </a:t>
            </a:r>
            <a:r>
              <a:rPr lang="es-CO" dirty="0" smtClean="0">
                <a:latin typeface="Agency FB" pitchFamily="34" charset="0"/>
              </a:rPr>
              <a:t>mentira</a:t>
            </a:r>
            <a:r>
              <a:rPr lang="es-CO" dirty="0" smtClean="0"/>
              <a:t>».     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012930304"/>
      </p:ext>
    </p:extLst>
  </p:cSld>
  <p:clrMapOvr>
    <a:masterClrMapping/>
  </p:clrMapOvr>
  <p:transition spd="slow">
    <p:randomBar dir="vert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s-CO" b="1" dirty="0" smtClean="0"/>
              <a:t>Algunas características del perro</a:t>
            </a:r>
            <a:endParaRPr lang="es-CO" b="1" dirty="0"/>
          </a:p>
        </p:txBody>
      </p:sp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slope"/>
          </a:sp3d>
        </p:spPr>
        <p:txBody>
          <a:bodyPr>
            <a:normAutofit fontScale="70000" lnSpcReduction="20000"/>
          </a:bodyPr>
          <a:lstStyle/>
          <a:p>
            <a:r>
              <a:rPr lang="es-CO" sz="4000" b="1" dirty="0"/>
              <a:t>1</a:t>
            </a:r>
            <a:r>
              <a:rPr lang="es-CO" dirty="0"/>
              <a:t>). Lo primero que hay que decir al respecto es que el perro era un animal doméstico conocido desde tiempos remotos en Egipto y Mesopotamia, </a:t>
            </a:r>
            <a:r>
              <a:rPr lang="es-CO" u="sng" dirty="0"/>
              <a:t>donde llegó a ser un objeto de culto</a:t>
            </a:r>
            <a:r>
              <a:rPr lang="es-CO" dirty="0" smtClean="0"/>
              <a:t>.</a:t>
            </a:r>
          </a:p>
          <a:p>
            <a:r>
              <a:rPr lang="es-CO" sz="4000" b="1" dirty="0"/>
              <a:t>2</a:t>
            </a:r>
            <a:r>
              <a:rPr lang="es-CO" dirty="0"/>
              <a:t>). En los tiempos bíblicos no era tan apreciado como ahora, pues se le consideraba un animal </a:t>
            </a:r>
            <a:r>
              <a:rPr lang="es-CO" u="sng" dirty="0"/>
              <a:t>vagabundo que se alimentaba de desperdicios y cadáveres</a:t>
            </a:r>
            <a:r>
              <a:rPr lang="es-CO" dirty="0"/>
              <a:t>, </a:t>
            </a:r>
            <a:r>
              <a:rPr lang="es-CO" dirty="0">
                <a:solidFill>
                  <a:srgbClr val="FF0000"/>
                </a:solidFill>
              </a:rPr>
              <a:t>(ver </a:t>
            </a:r>
            <a:r>
              <a:rPr lang="es-CO" dirty="0" smtClean="0">
                <a:solidFill>
                  <a:srgbClr val="FF0000"/>
                </a:solidFill>
              </a:rPr>
              <a:t>Ex. </a:t>
            </a:r>
            <a:r>
              <a:rPr lang="es-CO" dirty="0">
                <a:solidFill>
                  <a:srgbClr val="FF0000"/>
                </a:solidFill>
              </a:rPr>
              <a:t>11:7; 22:31; Sal. 59:14, </a:t>
            </a:r>
            <a:r>
              <a:rPr lang="es-CO" dirty="0" smtClean="0">
                <a:solidFill>
                  <a:srgbClr val="FF0000"/>
                </a:solidFill>
              </a:rPr>
              <a:t>15)</a:t>
            </a:r>
            <a:r>
              <a:rPr lang="es-CO" dirty="0" smtClean="0"/>
              <a:t>.</a:t>
            </a:r>
          </a:p>
          <a:p>
            <a:r>
              <a:rPr lang="es-CO" sz="4000" b="1" dirty="0" smtClean="0"/>
              <a:t>3</a:t>
            </a:r>
            <a:r>
              <a:rPr lang="es-CO" dirty="0" smtClean="0"/>
              <a:t>). No </a:t>
            </a:r>
            <a:r>
              <a:rPr lang="es-CO" dirty="0"/>
              <a:t>obstante se le usaba para defender los rebaños, cuidar las casas </a:t>
            </a:r>
            <a:r>
              <a:rPr lang="es-CO" dirty="0" smtClean="0">
                <a:solidFill>
                  <a:srgbClr val="FF0000"/>
                </a:solidFill>
              </a:rPr>
              <a:t>(Ver Job </a:t>
            </a:r>
            <a:r>
              <a:rPr lang="es-CO" dirty="0">
                <a:solidFill>
                  <a:srgbClr val="FF0000"/>
                </a:solidFill>
              </a:rPr>
              <a:t>30:1; Is. 56:10</a:t>
            </a:r>
            <a:r>
              <a:rPr lang="es-CO" dirty="0" smtClean="0">
                <a:solidFill>
                  <a:srgbClr val="FF0000"/>
                </a:solidFill>
              </a:rPr>
              <a:t>), </a:t>
            </a:r>
            <a:r>
              <a:rPr lang="es-CO" dirty="0"/>
              <a:t>y resultaba ser útil para la </a:t>
            </a:r>
            <a:r>
              <a:rPr lang="es-CO" u="sng" dirty="0"/>
              <a:t>eliminación de residuos</a:t>
            </a:r>
            <a:r>
              <a:rPr lang="es-CO" dirty="0"/>
              <a:t>, pero por su misma naturaleza, </a:t>
            </a:r>
            <a:r>
              <a:rPr lang="es-CO" u="sng" dirty="0"/>
              <a:t>era sucio y potencialmente transmisor de enfermedades</a:t>
            </a:r>
            <a:r>
              <a:rPr lang="es-CO" dirty="0"/>
              <a:t>, por lo tanto, </a:t>
            </a:r>
            <a:r>
              <a:rPr lang="es-CO" u="sng" dirty="0"/>
              <a:t>no podía tocársele sin quedar contaminado</a:t>
            </a:r>
            <a:r>
              <a:rPr lang="es-CO" u="sng" dirty="0" smtClean="0"/>
              <a:t>.</a:t>
            </a:r>
          </a:p>
          <a:p>
            <a:r>
              <a:rPr lang="es-CO" sz="4000" b="1" dirty="0"/>
              <a:t>4</a:t>
            </a:r>
            <a:r>
              <a:rPr lang="es-CO" dirty="0"/>
              <a:t>). Tanto en el Antiguo </a:t>
            </a:r>
            <a:r>
              <a:rPr lang="es-CO" dirty="0" smtClean="0"/>
              <a:t>Testamento, como </a:t>
            </a:r>
            <a:r>
              <a:rPr lang="es-CO" dirty="0"/>
              <a:t>en el Nuevo Testamento </a:t>
            </a:r>
            <a:r>
              <a:rPr lang="es-CO" dirty="0" smtClean="0"/>
              <a:t>los </a:t>
            </a:r>
            <a:r>
              <a:rPr lang="es-CO" dirty="0"/>
              <a:t>perros eran sin duda alguna animales semisalvajes que </a:t>
            </a:r>
            <a:r>
              <a:rPr lang="es-CO" u="sng" dirty="0"/>
              <a:t>deambulaban </a:t>
            </a:r>
            <a:r>
              <a:rPr lang="es-CO" dirty="0"/>
              <a:t>fuera de los muros de las ciudades a la espera de que les </a:t>
            </a:r>
            <a:r>
              <a:rPr lang="es-CO" u="sng" dirty="0"/>
              <a:t>arrojasen basura o animales muertos</a:t>
            </a:r>
            <a:r>
              <a:rPr lang="es-CO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93084124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100">
        <p14:switch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336704"/>
          </a:xfrm>
          <a:solidFill>
            <a:schemeClr val="accent5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 fontScale="70000" lnSpcReduction="20000"/>
          </a:bodyPr>
          <a:lstStyle/>
          <a:p>
            <a:r>
              <a:rPr lang="es-CO" sz="3800" b="1" dirty="0" smtClean="0"/>
              <a:t>5</a:t>
            </a:r>
            <a:r>
              <a:rPr lang="es-CO" dirty="0" smtClean="0"/>
              <a:t>). </a:t>
            </a:r>
            <a:r>
              <a:rPr lang="es-CO" sz="3400" dirty="0" smtClean="0"/>
              <a:t>El </a:t>
            </a:r>
            <a:r>
              <a:rPr lang="es-CO" sz="3400" dirty="0"/>
              <a:t>término “perro” se usa en la Biblia como una figura casi siempre de connotación peyorativa</a:t>
            </a:r>
            <a:r>
              <a:rPr lang="es-CO" sz="3400" dirty="0" smtClean="0"/>
              <a:t>,(despectivo). </a:t>
            </a:r>
            <a:r>
              <a:rPr lang="es-CO" sz="3400" dirty="0"/>
              <a:t>Representa la miseria y la ruina </a:t>
            </a:r>
            <a:r>
              <a:rPr lang="es-CO" sz="3400" dirty="0">
                <a:solidFill>
                  <a:srgbClr val="FF0000"/>
                </a:solidFill>
              </a:rPr>
              <a:t>(1 </a:t>
            </a:r>
            <a:r>
              <a:rPr lang="es-CO" sz="3400" dirty="0" smtClean="0">
                <a:solidFill>
                  <a:srgbClr val="FF0000"/>
                </a:solidFill>
              </a:rPr>
              <a:t>Rey. </a:t>
            </a:r>
            <a:r>
              <a:rPr lang="es-CO" sz="3400" dirty="0">
                <a:solidFill>
                  <a:srgbClr val="FF0000"/>
                </a:solidFill>
              </a:rPr>
              <a:t>14:11; 16:4; 21:19ss)</a:t>
            </a:r>
            <a:r>
              <a:rPr lang="es-CO" sz="3400" dirty="0"/>
              <a:t>, </a:t>
            </a:r>
            <a:endParaRPr lang="es-CO" sz="3400" dirty="0" smtClean="0"/>
          </a:p>
          <a:p>
            <a:endParaRPr lang="es-CO" sz="3400" dirty="0" smtClean="0"/>
          </a:p>
          <a:p>
            <a:r>
              <a:rPr lang="es-CO" sz="3400" dirty="0"/>
              <a:t>E</a:t>
            </a:r>
            <a:r>
              <a:rPr lang="es-CO" sz="3400" dirty="0" smtClean="0"/>
              <a:t>l </a:t>
            </a:r>
            <a:r>
              <a:rPr lang="es-CO" sz="3400" dirty="0"/>
              <a:t>hombre despreciable </a:t>
            </a:r>
            <a:r>
              <a:rPr lang="es-CO" sz="3400" dirty="0">
                <a:solidFill>
                  <a:srgbClr val="FF0000"/>
                </a:solidFill>
              </a:rPr>
              <a:t>(1 Sam. 17:43), </a:t>
            </a:r>
            <a:endParaRPr lang="es-CO" sz="3400" dirty="0" smtClean="0">
              <a:solidFill>
                <a:srgbClr val="FF0000"/>
              </a:solidFill>
            </a:endParaRPr>
          </a:p>
          <a:p>
            <a:endParaRPr lang="es-CO" sz="3400" dirty="0" smtClean="0"/>
          </a:p>
          <a:p>
            <a:r>
              <a:rPr lang="es-CO" sz="3400" dirty="0"/>
              <a:t>L</a:t>
            </a:r>
            <a:r>
              <a:rPr lang="es-CO" sz="3400" dirty="0" smtClean="0"/>
              <a:t>a </a:t>
            </a:r>
            <a:r>
              <a:rPr lang="es-CO" sz="3400" dirty="0"/>
              <a:t>humildad excesiva e insignificante </a:t>
            </a:r>
            <a:r>
              <a:rPr lang="es-CO" sz="3400" dirty="0">
                <a:solidFill>
                  <a:srgbClr val="FF0000"/>
                </a:solidFill>
              </a:rPr>
              <a:t>(2 </a:t>
            </a:r>
            <a:r>
              <a:rPr lang="es-CO" sz="3400" dirty="0" smtClean="0">
                <a:solidFill>
                  <a:srgbClr val="FF0000"/>
                </a:solidFill>
              </a:rPr>
              <a:t>Rey.  </a:t>
            </a:r>
            <a:r>
              <a:rPr lang="es-CO" sz="3400" dirty="0">
                <a:solidFill>
                  <a:srgbClr val="FF0000"/>
                </a:solidFill>
              </a:rPr>
              <a:t>8:13). </a:t>
            </a:r>
            <a:endParaRPr lang="es-CO" sz="3400" dirty="0" smtClean="0">
              <a:solidFill>
                <a:srgbClr val="FF0000"/>
              </a:solidFill>
            </a:endParaRPr>
          </a:p>
          <a:p>
            <a:endParaRPr lang="es-CO" sz="3400" dirty="0" smtClean="0"/>
          </a:p>
          <a:p>
            <a:r>
              <a:rPr lang="es-CO" sz="3400" dirty="0" smtClean="0"/>
              <a:t>La </a:t>
            </a:r>
            <a:r>
              <a:rPr lang="es-CO" sz="3400" dirty="0"/>
              <a:t>expresión "perro muerto" y "cabeza de perro" indican un objeto indigno </a:t>
            </a:r>
            <a:r>
              <a:rPr lang="es-CO" sz="3400" dirty="0">
                <a:solidFill>
                  <a:srgbClr val="FF0000"/>
                </a:solidFill>
              </a:rPr>
              <a:t>(1 Sam. 24:14; 2 Sam. 3:8; 9:8; 16:9)</a:t>
            </a:r>
            <a:r>
              <a:rPr lang="es-CO" sz="3400" dirty="0"/>
              <a:t>. </a:t>
            </a:r>
            <a:endParaRPr lang="es-CO" sz="3400" dirty="0" smtClean="0"/>
          </a:p>
          <a:p>
            <a:endParaRPr lang="es-CO" sz="3400" dirty="0" smtClean="0"/>
          </a:p>
          <a:p>
            <a:r>
              <a:rPr lang="es-CO" sz="3400" dirty="0" smtClean="0"/>
              <a:t>El </a:t>
            </a:r>
            <a:r>
              <a:rPr lang="es-CO" sz="3400" dirty="0"/>
              <a:t>salmista tilda de perros a sus enemigos </a:t>
            </a:r>
            <a:r>
              <a:rPr lang="es-CO" sz="3400" dirty="0" smtClean="0">
                <a:solidFill>
                  <a:srgbClr val="FF0000"/>
                </a:solidFill>
              </a:rPr>
              <a:t>(Sal. 22:16</a:t>
            </a:r>
            <a:r>
              <a:rPr lang="es-CO" sz="3400" dirty="0">
                <a:solidFill>
                  <a:srgbClr val="FF0000"/>
                </a:solidFill>
              </a:rPr>
              <a:t>, 20) </a:t>
            </a:r>
            <a:endParaRPr lang="es-CO" sz="3400" dirty="0" smtClean="0">
              <a:solidFill>
                <a:srgbClr val="FF0000"/>
              </a:solidFill>
            </a:endParaRPr>
          </a:p>
          <a:p>
            <a:endParaRPr lang="es-CO" sz="3400" dirty="0" smtClean="0"/>
          </a:p>
          <a:p>
            <a:r>
              <a:rPr lang="es-CO" sz="3400" dirty="0"/>
              <a:t>E</a:t>
            </a:r>
            <a:r>
              <a:rPr lang="es-CO" sz="3400" dirty="0" smtClean="0"/>
              <a:t> </a:t>
            </a:r>
            <a:r>
              <a:rPr lang="es-CO" sz="3400" dirty="0"/>
              <a:t>Isaías a los dirigentes religiosos irresponsables </a:t>
            </a:r>
            <a:r>
              <a:rPr lang="es-CO" sz="3400" dirty="0" smtClean="0">
                <a:solidFill>
                  <a:srgbClr val="FF0000"/>
                </a:solidFill>
              </a:rPr>
              <a:t>(Isa. 56:10</a:t>
            </a:r>
            <a:r>
              <a:rPr lang="es-CO" sz="3400" dirty="0">
                <a:solidFill>
                  <a:srgbClr val="FF0000"/>
                </a:solidFill>
              </a:rPr>
              <a:t>, 11</a:t>
            </a:r>
            <a:r>
              <a:rPr lang="es-CO" sz="3400" dirty="0" smtClean="0">
                <a:solidFill>
                  <a:srgbClr val="FF0000"/>
                </a:solidFill>
              </a:rPr>
              <a:t>).</a:t>
            </a:r>
          </a:p>
          <a:p>
            <a:r>
              <a:rPr lang="es-CO" sz="3400" dirty="0"/>
              <a:t>Para los judíos los gentiles eran </a:t>
            </a:r>
            <a:r>
              <a:rPr lang="es-CO" sz="3400" dirty="0" smtClean="0"/>
              <a:t>perros, por su estilo de vida, </a:t>
            </a:r>
            <a:r>
              <a:rPr lang="es-CO" sz="3400" dirty="0" smtClean="0">
                <a:solidFill>
                  <a:srgbClr val="FF0000"/>
                </a:solidFill>
              </a:rPr>
              <a:t>(Mt</a:t>
            </a:r>
            <a:r>
              <a:rPr lang="es-CO" sz="3400" dirty="0">
                <a:solidFill>
                  <a:srgbClr val="FF0000"/>
                </a:solidFill>
              </a:rPr>
              <a:t>. 15:26; Mr. 7:27),</a:t>
            </a:r>
            <a:endParaRPr lang="es-CO" sz="3400" dirty="0"/>
          </a:p>
        </p:txBody>
      </p:sp>
    </p:spTree>
    <p:extLst>
      <p:ext uri="{BB962C8B-B14F-4D97-AF65-F5344CB8AC3E}">
        <p14:creationId xmlns:p14="http://schemas.microsoft.com/office/powerpoint/2010/main" val="3051377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" grpId="0" uiExpand="1" build="p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251520" y="274638"/>
            <a:ext cx="8640960" cy="2146250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0000"/>
          </a:bodyPr>
          <a:lstStyle/>
          <a:p>
            <a:r>
              <a:rPr lang="es-CO" dirty="0"/>
              <a:t> </a:t>
            </a:r>
            <a:r>
              <a:rPr lang="es-CO" dirty="0" smtClean="0"/>
              <a:t>«</a:t>
            </a:r>
            <a:r>
              <a:rPr lang="es-CO" sz="2700" b="1" dirty="0" smtClean="0"/>
              <a:t>El </a:t>
            </a:r>
            <a:r>
              <a:rPr lang="es-CO" sz="2700" b="1" dirty="0"/>
              <a:t>fin de todo el discurso oído es éste: </a:t>
            </a:r>
            <a:r>
              <a:rPr lang="es-CO" sz="3100" b="1" u="sng" dirty="0"/>
              <a:t>Teme a Dios, y guarda sus mandamientos</a:t>
            </a:r>
            <a:r>
              <a:rPr lang="es-CO" sz="2700" b="1" dirty="0"/>
              <a:t>; porque esto es el todo del hombre</a:t>
            </a:r>
            <a:r>
              <a:rPr lang="es-CO" sz="2700" b="1" dirty="0" smtClean="0"/>
              <a:t>. </a:t>
            </a:r>
            <a:r>
              <a:rPr lang="es-CO" sz="2700" b="1" dirty="0"/>
              <a:t>14 Porque Dios traerá toda obra a juicio, juntamente con toda cosa encubierta, ya sea buena o sea </a:t>
            </a:r>
            <a:r>
              <a:rPr lang="es-CO" sz="2700" b="1" dirty="0" smtClean="0"/>
              <a:t>mala»</a:t>
            </a:r>
            <a:br>
              <a:rPr lang="es-CO" sz="2700" b="1" dirty="0" smtClean="0"/>
            </a:br>
            <a:r>
              <a:rPr lang="es-CO" sz="2700" b="1" dirty="0" smtClean="0"/>
              <a:t> </a:t>
            </a:r>
            <a:r>
              <a:rPr lang="es-CO" sz="2700" b="1" dirty="0" smtClean="0">
                <a:solidFill>
                  <a:srgbClr val="FF0000"/>
                </a:solidFill>
              </a:rPr>
              <a:t>(Ecle. 12:13,14).</a:t>
            </a:r>
            <a:endParaRPr lang="es-CO" sz="2700" b="1" dirty="0">
              <a:solidFill>
                <a:srgbClr val="FF000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31443" y="2564904"/>
            <a:ext cx="7344816" cy="403244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345775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prism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1 Título"/>
          <p:cNvSpPr>
            <a:spLocks noGrp="1"/>
          </p:cNvSpPr>
          <p:nvPr>
            <p:ph type="title"/>
          </p:nvPr>
        </p:nvSpPr>
        <p:spPr>
          <a:xfrm>
            <a:off x="457200" y="116632"/>
            <a:ext cx="8229600" cy="1301006"/>
          </a:xfrm>
          <a:solidFill>
            <a:schemeClr val="bg2">
              <a:lumMod val="9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Autofit/>
          </a:bodyPr>
          <a:lstStyle/>
          <a:p>
            <a:r>
              <a:rPr lang="es-CO" sz="2800" b="1" dirty="0" smtClean="0"/>
              <a:t>Según Apoc.22:14 y 15, lo que marca la diferencia entre obedientes y desobedientes, «perros» es la obediencia a la ley de Dios</a:t>
            </a:r>
            <a:endParaRPr lang="es-CO" sz="2800" b="1" dirty="0"/>
          </a:p>
        </p:txBody>
      </p:sp>
      <p:sp>
        <p:nvSpPr>
          <p:cNvPr id="4" name="3 Marcador de texto"/>
          <p:cNvSpPr>
            <a:spLocks noGrp="1"/>
          </p:cNvSpPr>
          <p:nvPr>
            <p:ph type="body" idx="1"/>
          </p:nvPr>
        </p:nvSpPr>
        <p:spPr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/>
          </a:bodyPr>
          <a:lstStyle/>
          <a:p>
            <a:r>
              <a:rPr lang="es-CO" sz="3200" dirty="0" smtClean="0"/>
              <a:t>Obedientes: Ley de Dios</a:t>
            </a:r>
            <a:endParaRPr lang="es-CO" sz="3200" dirty="0"/>
          </a:p>
        </p:txBody>
      </p:sp>
      <p:sp>
        <p:nvSpPr>
          <p:cNvPr id="5" name="4 Marcador de contenido"/>
          <p:cNvSpPr>
            <a:spLocks noGrp="1"/>
          </p:cNvSpPr>
          <p:nvPr>
            <p:ph sz="half" idx="2"/>
          </p:nvPr>
        </p:nvSpPr>
        <p:spPr>
          <a:xfrm>
            <a:off x="457200" y="2420887"/>
            <a:ext cx="4040188" cy="3705275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1). </a:t>
            </a:r>
            <a:r>
              <a:rPr lang="es-CO" dirty="0" smtClean="0">
                <a:solidFill>
                  <a:srgbClr val="0070C0"/>
                </a:solidFill>
              </a:rPr>
              <a:t>No tendrás dioses ajenos delante de mi</a:t>
            </a:r>
            <a:r>
              <a:rPr lang="es-CO" dirty="0" smtClean="0"/>
              <a:t>. </a:t>
            </a:r>
            <a:r>
              <a:rPr lang="es-CO" u="sng" dirty="0" smtClean="0"/>
              <a:t>Adoran solo a Dios</a:t>
            </a:r>
            <a:r>
              <a:rPr lang="es-CO" dirty="0" smtClean="0">
                <a:solidFill>
                  <a:srgbClr val="FF0000"/>
                </a:solidFill>
              </a:rPr>
              <a:t>. (2Cor.11:2; Apoc.14:7 up).</a:t>
            </a:r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2). </a:t>
            </a:r>
            <a:r>
              <a:rPr lang="es-CO" dirty="0" smtClean="0">
                <a:solidFill>
                  <a:srgbClr val="0070C0"/>
                </a:solidFill>
              </a:rPr>
              <a:t>No adorarás imágenes</a:t>
            </a:r>
            <a:r>
              <a:rPr lang="es-CO" dirty="0" smtClean="0"/>
              <a:t>. Adoran a Dios en espíritu y en verdad. </a:t>
            </a:r>
            <a:r>
              <a:rPr lang="es-CO" dirty="0" smtClean="0">
                <a:solidFill>
                  <a:srgbClr val="FF0000"/>
                </a:solidFill>
              </a:rPr>
              <a:t>(Juan 4:23,24).</a:t>
            </a:r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3). </a:t>
            </a:r>
            <a:r>
              <a:rPr lang="es-CO" dirty="0" smtClean="0">
                <a:solidFill>
                  <a:srgbClr val="0070C0"/>
                </a:solidFill>
              </a:rPr>
              <a:t>No tomarás el Nombre de Dios en vano</a:t>
            </a:r>
            <a:r>
              <a:rPr lang="es-CO" dirty="0">
                <a:solidFill>
                  <a:srgbClr val="0070C0"/>
                </a:solidFill>
              </a:rPr>
              <a:t>. </a:t>
            </a:r>
            <a:r>
              <a:rPr lang="es-CO" dirty="0" smtClean="0"/>
              <a:t>Lo nombran con estricta necesidad, y para adorarlo</a:t>
            </a:r>
            <a:r>
              <a:rPr lang="es-CO" b="1" dirty="0" smtClean="0"/>
              <a:t> </a:t>
            </a:r>
            <a:r>
              <a:rPr lang="es-CO" dirty="0" smtClean="0">
                <a:solidFill>
                  <a:srgbClr val="FF0000"/>
                </a:solidFill>
              </a:rPr>
              <a:t>(Sal.29:2).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6" name="5 Marcador de texto"/>
          <p:cNvSpPr>
            <a:spLocks noGrp="1"/>
          </p:cNvSpPr>
          <p:nvPr>
            <p:ph type="body" sz="quarter" idx="3"/>
          </p:nvPr>
        </p:nvSpPr>
        <p:spPr>
          <a:solidFill>
            <a:schemeClr val="accent3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85000" lnSpcReduction="10000"/>
          </a:bodyPr>
          <a:lstStyle/>
          <a:p>
            <a:r>
              <a:rPr lang="es-CO" sz="3200" dirty="0" smtClean="0"/>
              <a:t>Desobedientes: «Perros» </a:t>
            </a:r>
            <a:endParaRPr lang="es-CO" sz="3200" dirty="0"/>
          </a:p>
        </p:txBody>
      </p:sp>
      <p:sp>
        <p:nvSpPr>
          <p:cNvPr id="7" name="6 Marcador de contenido"/>
          <p:cNvSpPr>
            <a:spLocks noGrp="1"/>
          </p:cNvSpPr>
          <p:nvPr>
            <p:ph sz="quarter" idx="4"/>
          </p:nvPr>
        </p:nvSpPr>
        <p:spPr>
          <a:xfrm>
            <a:off x="4645025" y="2420888"/>
            <a:ext cx="4041775" cy="3705274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relaxedInset"/>
          </a:sp3d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1).</a:t>
            </a:r>
            <a:r>
              <a:rPr lang="es-CO" dirty="0" smtClean="0"/>
              <a:t>Tienen muchos dioses. Uno en cada pueblo, son hijos de la gran ramera. </a:t>
            </a:r>
            <a:r>
              <a:rPr lang="es-CO" dirty="0" smtClean="0">
                <a:solidFill>
                  <a:srgbClr val="FF0000"/>
                </a:solidFill>
              </a:rPr>
              <a:t>(Apoc.17:1-6)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2). </a:t>
            </a:r>
            <a:r>
              <a:rPr lang="es-CO" dirty="0" smtClean="0"/>
              <a:t>Hacen imágenes de todos sus dioses y los adoran. </a:t>
            </a:r>
            <a:r>
              <a:rPr lang="es-CO" dirty="0" smtClean="0">
                <a:solidFill>
                  <a:srgbClr val="FF0000"/>
                </a:solidFill>
              </a:rPr>
              <a:t>Éxo.32: 1-6; Isa.44:9-20).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3). </a:t>
            </a:r>
            <a:r>
              <a:rPr lang="es-CO" dirty="0" smtClean="0"/>
              <a:t>Nombran a Dios con irreverencia, por cualquier cosa, para hacer creer que dicen la verdad. </a:t>
            </a:r>
            <a:r>
              <a:rPr lang="es-CO" dirty="0" smtClean="0">
                <a:solidFill>
                  <a:srgbClr val="FF0000"/>
                </a:solidFill>
              </a:rPr>
              <a:t>(Hech.5:1-11).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9007673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400">
        <p14:doors dir="vert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620688"/>
            <a:ext cx="4040188" cy="5505475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4). </a:t>
            </a:r>
            <a:r>
              <a:rPr lang="es-CO" dirty="0" smtClean="0">
                <a:solidFill>
                  <a:srgbClr val="0070C0"/>
                </a:solidFill>
              </a:rPr>
              <a:t>Acuérdate de santificar el día de sábado</a:t>
            </a:r>
            <a:r>
              <a:rPr lang="es-CO" dirty="0" smtClean="0"/>
              <a:t>. Santifican el sábado. </a:t>
            </a:r>
            <a:r>
              <a:rPr lang="es-CO" dirty="0" smtClean="0">
                <a:solidFill>
                  <a:srgbClr val="FF0000"/>
                </a:solidFill>
              </a:rPr>
              <a:t>(Luc.4:16; 23:56; Hech.17:2; 1 Cor.7:19).</a:t>
            </a:r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5). </a:t>
            </a:r>
            <a:r>
              <a:rPr lang="es-CO" dirty="0" smtClean="0">
                <a:solidFill>
                  <a:srgbClr val="0070C0"/>
                </a:solidFill>
              </a:rPr>
              <a:t>Honra a tu padre y a tu madre. </a:t>
            </a:r>
            <a:r>
              <a:rPr lang="es-CO" dirty="0" smtClean="0"/>
              <a:t>Velan por las necesidades de sus padres, y los respetan. </a:t>
            </a:r>
            <a:r>
              <a:rPr lang="es-CO" dirty="0" smtClean="0">
                <a:solidFill>
                  <a:srgbClr val="FF0000"/>
                </a:solidFill>
              </a:rPr>
              <a:t>(Gen.22:6-10; Juan 19:27).</a:t>
            </a:r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6). </a:t>
            </a:r>
            <a:r>
              <a:rPr lang="es-CO" dirty="0" smtClean="0">
                <a:solidFill>
                  <a:srgbClr val="0070C0"/>
                </a:solidFill>
              </a:rPr>
              <a:t>No matarás. </a:t>
            </a:r>
            <a:r>
              <a:rPr lang="es-CO" dirty="0" smtClean="0"/>
              <a:t>Respetan la vida de sus semejantes. </a:t>
            </a:r>
            <a:r>
              <a:rPr lang="es-CO" dirty="0" smtClean="0">
                <a:solidFill>
                  <a:srgbClr val="FF0000"/>
                </a:solidFill>
              </a:rPr>
              <a:t>(Luc.10:33,34).</a:t>
            </a:r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7). </a:t>
            </a:r>
            <a:r>
              <a:rPr lang="es-CO" b="1" dirty="0" smtClean="0">
                <a:solidFill>
                  <a:srgbClr val="0070C0"/>
                </a:solidFill>
              </a:rPr>
              <a:t>No cometerás adulterio. </a:t>
            </a:r>
            <a:r>
              <a:rPr lang="es-CO" b="1" dirty="0" smtClean="0"/>
              <a:t>Se casan con </a:t>
            </a:r>
            <a:r>
              <a:rPr lang="es-CO" b="1" u="sng" dirty="0" smtClean="0"/>
              <a:t>una mujer</a:t>
            </a:r>
            <a:r>
              <a:rPr lang="es-CO" b="1" dirty="0" smtClean="0"/>
              <a:t>, y </a:t>
            </a:r>
            <a:r>
              <a:rPr lang="es-CO" b="1" u="sng" dirty="0" smtClean="0"/>
              <a:t>después</a:t>
            </a:r>
            <a:r>
              <a:rPr lang="es-CO" b="1" dirty="0" smtClean="0"/>
              <a:t> procrean. Y son fieles hasta la muerte </a:t>
            </a:r>
            <a:r>
              <a:rPr lang="es-CO" dirty="0" smtClean="0">
                <a:solidFill>
                  <a:srgbClr val="FF0000"/>
                </a:solidFill>
              </a:rPr>
              <a:t>(Gén.1:27,28; Rom.7:2,3).</a:t>
            </a:r>
            <a:endParaRPr lang="es-CO" dirty="0">
              <a:solidFill>
                <a:srgbClr val="FF0000"/>
              </a:solidFill>
            </a:endParaRP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620688"/>
            <a:ext cx="4041775" cy="5505475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4). </a:t>
            </a:r>
            <a:r>
              <a:rPr lang="es-CO" dirty="0" smtClean="0"/>
              <a:t>Santifican cualquier día, especialmente el domingo. </a:t>
            </a:r>
            <a:r>
              <a:rPr lang="es-CO" dirty="0" smtClean="0">
                <a:solidFill>
                  <a:srgbClr val="FF0000"/>
                </a:solidFill>
              </a:rPr>
              <a:t>(Éxo.32:5). 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5). </a:t>
            </a:r>
            <a:r>
              <a:rPr lang="es-CO" dirty="0" smtClean="0"/>
              <a:t>Son irrespetos con sus padres. No velan de sus necesidades, los abandonan en hospitales o anciana tos.</a:t>
            </a:r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6). </a:t>
            </a:r>
            <a:r>
              <a:rPr lang="es-CO" dirty="0" smtClean="0"/>
              <a:t>No respetan la vida humana, sus pensamientos son de continuo hacia el mal </a:t>
            </a:r>
            <a:r>
              <a:rPr lang="es-CO" dirty="0" smtClean="0">
                <a:solidFill>
                  <a:srgbClr val="FF0000"/>
                </a:solidFill>
              </a:rPr>
              <a:t>(Gen. 4:9; Gen.6:5).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7). </a:t>
            </a:r>
            <a:r>
              <a:rPr lang="es-CO" dirty="0" smtClean="0"/>
              <a:t>Predomina el adulterio, la fornicación,  el homoxecsualismo y el lesbianismo. </a:t>
            </a:r>
            <a:r>
              <a:rPr lang="es-CO" dirty="0" smtClean="0">
                <a:solidFill>
                  <a:srgbClr val="FF0000"/>
                </a:solidFill>
              </a:rPr>
              <a:t>(Gén.19:4,5). </a:t>
            </a:r>
            <a:endParaRPr lang="es-CO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6444231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600">
        <p14:prism isInverted="1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3 Marcador de contenido"/>
          <p:cNvSpPr>
            <a:spLocks noGrp="1"/>
          </p:cNvSpPr>
          <p:nvPr>
            <p:ph sz="half" idx="2"/>
          </p:nvPr>
        </p:nvSpPr>
        <p:spPr>
          <a:xfrm>
            <a:off x="457200" y="620688"/>
            <a:ext cx="4040188" cy="3888431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8). </a:t>
            </a:r>
            <a:r>
              <a:rPr lang="es-CO" dirty="0" smtClean="0">
                <a:solidFill>
                  <a:srgbClr val="0070C0"/>
                </a:solidFill>
              </a:rPr>
              <a:t>No robarás. </a:t>
            </a:r>
            <a:r>
              <a:rPr lang="es-CO" dirty="0" smtClean="0"/>
              <a:t>Respetan la propiedad de su prójimo. </a:t>
            </a:r>
            <a:r>
              <a:rPr lang="es-CO" dirty="0" smtClean="0">
                <a:solidFill>
                  <a:srgbClr val="FF0000"/>
                </a:solidFill>
              </a:rPr>
              <a:t>(Mat.7:12).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9). </a:t>
            </a:r>
            <a:r>
              <a:rPr lang="es-CO" dirty="0" smtClean="0">
                <a:solidFill>
                  <a:srgbClr val="0070C0"/>
                </a:solidFill>
              </a:rPr>
              <a:t>No mentirás. </a:t>
            </a:r>
            <a:r>
              <a:rPr lang="es-CO" dirty="0" smtClean="0"/>
              <a:t>Por la gracia de Dios, </a:t>
            </a:r>
            <a:r>
              <a:rPr lang="es-CO" dirty="0"/>
              <a:t>s</a:t>
            </a:r>
            <a:r>
              <a:rPr lang="es-CO" dirty="0" smtClean="0"/>
              <a:t>iempre dicen la verdad. </a:t>
            </a:r>
            <a:r>
              <a:rPr lang="es-CO" dirty="0" smtClean="0">
                <a:solidFill>
                  <a:srgbClr val="FF0000"/>
                </a:solidFill>
              </a:rPr>
              <a:t>(Mat.26:63,64).</a:t>
            </a:r>
          </a:p>
          <a:p>
            <a:pPr marL="0" indent="0">
              <a:buNone/>
            </a:pPr>
            <a:r>
              <a:rPr lang="es-CO" dirty="0" smtClean="0">
                <a:solidFill>
                  <a:srgbClr val="FF0000"/>
                </a:solidFill>
              </a:rPr>
              <a:t>10). </a:t>
            </a:r>
            <a:r>
              <a:rPr lang="es-CO" dirty="0" smtClean="0">
                <a:solidFill>
                  <a:srgbClr val="0070C0"/>
                </a:solidFill>
              </a:rPr>
              <a:t>No codiciarás nada de tu prójimo. </a:t>
            </a:r>
            <a:r>
              <a:rPr lang="es-CO" dirty="0" smtClean="0"/>
              <a:t>Son conformes con lo que tiene. </a:t>
            </a:r>
            <a:r>
              <a:rPr lang="es-CO" dirty="0" smtClean="0">
                <a:solidFill>
                  <a:srgbClr val="0070C0"/>
                </a:solidFill>
              </a:rPr>
              <a:t>(Fil.4:11,12).</a:t>
            </a:r>
          </a:p>
        </p:txBody>
      </p:sp>
      <p:sp>
        <p:nvSpPr>
          <p:cNvPr id="6" name="5 Marcador de contenido"/>
          <p:cNvSpPr>
            <a:spLocks noGrp="1"/>
          </p:cNvSpPr>
          <p:nvPr>
            <p:ph sz="quarter" idx="4"/>
          </p:nvPr>
        </p:nvSpPr>
        <p:spPr>
          <a:xfrm>
            <a:off x="4645025" y="620689"/>
            <a:ext cx="4041775" cy="3888432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lnSpcReduction="10000"/>
          </a:bodyPr>
          <a:lstStyle/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8). </a:t>
            </a:r>
            <a:r>
              <a:rPr lang="es-CO" dirty="0" smtClean="0"/>
              <a:t>Aquí impera la ley del más fuerte, y del más vivo, el que tiene el arma es el que manda.</a:t>
            </a:r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9). </a:t>
            </a:r>
            <a:r>
              <a:rPr lang="es-CO" dirty="0" smtClean="0"/>
              <a:t>La mentira y el fraude son el pan de cada día. </a:t>
            </a:r>
          </a:p>
          <a:p>
            <a:pPr marL="0" indent="0">
              <a:buNone/>
            </a:pPr>
            <a:r>
              <a:rPr lang="es-CO" b="1" dirty="0" smtClean="0">
                <a:solidFill>
                  <a:srgbClr val="FF0000"/>
                </a:solidFill>
              </a:rPr>
              <a:t>10). </a:t>
            </a:r>
            <a:r>
              <a:rPr lang="es-CO" dirty="0" smtClean="0"/>
              <a:t>Nadie está conforme con lo que tiene, se aprovecha  cualquier oportunidad para apropiarse de los vienes del prójimo. </a:t>
            </a:r>
            <a:endParaRPr lang="es-CO" dirty="0"/>
          </a:p>
        </p:txBody>
      </p:sp>
      <p:sp>
        <p:nvSpPr>
          <p:cNvPr id="7" name="6 Rectángulo"/>
          <p:cNvSpPr/>
          <p:nvPr/>
        </p:nvSpPr>
        <p:spPr>
          <a:xfrm>
            <a:off x="539552" y="4869160"/>
            <a:ext cx="8136904" cy="1384995"/>
          </a:xfrm>
          <a:prstGeom prst="rect">
            <a:avLst/>
          </a:prstGeom>
          <a:solidFill>
            <a:schemeClr val="bg2">
              <a:lumMod val="75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 wrap="square">
            <a:spAutoFit/>
          </a:bodyPr>
          <a:lstStyle/>
          <a:p>
            <a:pPr algn="ctr"/>
            <a:r>
              <a:rPr lang="es-CO" sz="2800" dirty="0"/>
              <a:t>SI VIOLARAN UNO SOLO DE ESTOS MANDAMIENTOS SERÍAN TRANSGRESORES DE TODOS. </a:t>
            </a:r>
            <a:r>
              <a:rPr lang="es-CO" sz="2800" dirty="0">
                <a:solidFill>
                  <a:srgbClr val="FF0000"/>
                </a:solidFill>
              </a:rPr>
              <a:t>(</a:t>
            </a:r>
            <a:r>
              <a:rPr lang="es-CO" sz="2800" dirty="0" smtClean="0">
                <a:solidFill>
                  <a:srgbClr val="FF0000"/>
                </a:solidFill>
              </a:rPr>
              <a:t>Sant.2:10,12)</a:t>
            </a:r>
            <a:r>
              <a:rPr lang="es-CO" sz="2800" dirty="0" smtClean="0"/>
              <a:t>. </a:t>
            </a:r>
            <a:r>
              <a:rPr lang="es-CO" sz="2800" dirty="0"/>
              <a:t>Y por ende no entraran a la Santa ciudad. </a:t>
            </a:r>
            <a:r>
              <a:rPr lang="es-CO" sz="2800" dirty="0">
                <a:solidFill>
                  <a:srgbClr val="FF0000"/>
                </a:solidFill>
              </a:rPr>
              <a:t>(Apoc.22:14).</a:t>
            </a:r>
          </a:p>
        </p:txBody>
      </p:sp>
    </p:spTree>
    <p:extLst>
      <p:ext uri="{BB962C8B-B14F-4D97-AF65-F5344CB8AC3E}">
        <p14:creationId xmlns:p14="http://schemas.microsoft.com/office/powerpoint/2010/main" val="128230743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4000">
        <p14:vortex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435280" cy="6408712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 fontScale="85000" lnSpcReduction="20000"/>
          </a:bodyPr>
          <a:lstStyle/>
          <a:p>
            <a:pPr marL="0" indent="0" algn="ctr">
              <a:buNone/>
            </a:pPr>
            <a:r>
              <a:rPr lang="es-CO" dirty="0" smtClean="0"/>
              <a:t>Como hemos visto, los perros son símbolo </a:t>
            </a:r>
            <a:r>
              <a:rPr lang="es-CO" dirty="0"/>
              <a:t>de una persona vil, </a:t>
            </a:r>
            <a:r>
              <a:rPr lang="es-CO" dirty="0" smtClean="0"/>
              <a:t>desvergonzada, que lleva una vida desordenada, sin ningún control, contraria a los mandamientos de Dios.</a:t>
            </a:r>
          </a:p>
          <a:p>
            <a:pPr marL="0" indent="0" algn="ctr">
              <a:buNone/>
            </a:pPr>
            <a:endParaRPr lang="es-CO" sz="3500" b="1" dirty="0" smtClean="0"/>
          </a:p>
          <a:p>
            <a:pPr marL="0" indent="0" algn="ctr">
              <a:buNone/>
            </a:pPr>
            <a:r>
              <a:rPr lang="es-CO" sz="3500" b="1" dirty="0" smtClean="0"/>
              <a:t>Leamos algunos textos Bíblicos para corroborar esto de «perros»</a:t>
            </a:r>
          </a:p>
          <a:p>
            <a:pPr marL="0" indent="0" algn="ctr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 algn="ctr">
              <a:buNone/>
            </a:pPr>
            <a:r>
              <a:rPr lang="es-CO" dirty="0" smtClean="0">
                <a:solidFill>
                  <a:srgbClr val="FF0000"/>
                </a:solidFill>
              </a:rPr>
              <a:t>Deut.23:17,18.</a:t>
            </a:r>
          </a:p>
          <a:p>
            <a:pPr marL="0" indent="0" algn="ctr">
              <a:buNone/>
            </a:pPr>
            <a:r>
              <a:rPr lang="es-CO" dirty="0" smtClean="0"/>
              <a:t> </a:t>
            </a:r>
            <a:r>
              <a:rPr lang="es-CO" dirty="0"/>
              <a:t>No habrá </a:t>
            </a:r>
            <a:r>
              <a:rPr lang="es-CO" u="sng" dirty="0"/>
              <a:t>ramera</a:t>
            </a:r>
            <a:r>
              <a:rPr lang="es-CO" dirty="0"/>
              <a:t> de las hijas de Israel, ni habrá </a:t>
            </a:r>
            <a:r>
              <a:rPr lang="es-CO" u="sng" dirty="0"/>
              <a:t>sodomita</a:t>
            </a:r>
            <a:r>
              <a:rPr lang="es-CO" dirty="0"/>
              <a:t> de los hijos de Israel</a:t>
            </a:r>
            <a:r>
              <a:rPr lang="es-CO" dirty="0" smtClean="0"/>
              <a:t>. </a:t>
            </a:r>
            <a:r>
              <a:rPr lang="es-CO" dirty="0"/>
              <a:t>18 No traerás precio de ramera, ni precio de perro a la casa de Jehová tu Dios por ningún voto; porque abominación es a Jehová tu Dios así lo uno como lo otro</a:t>
            </a:r>
            <a:r>
              <a:rPr lang="es-CO" dirty="0" smtClean="0"/>
              <a:t>.</a:t>
            </a:r>
            <a:endParaRPr lang="es-CO" dirty="0"/>
          </a:p>
          <a:p>
            <a:pPr marL="0" indent="0" algn="ctr">
              <a:buNone/>
            </a:pPr>
            <a:r>
              <a:rPr lang="es-CO" dirty="0" smtClean="0"/>
              <a:t>Nota: No es que una «ramera» o un «sodomita» estén excluidos de la salvación, si se arrepienten Dios los acepta como uno de sus hijos, </a:t>
            </a:r>
            <a:r>
              <a:rPr lang="es-CO" dirty="0" smtClean="0">
                <a:solidFill>
                  <a:srgbClr val="FF0000"/>
                </a:solidFill>
              </a:rPr>
              <a:t>(ver Mat.21:31).   </a:t>
            </a:r>
            <a:endParaRPr lang="es-CO" dirty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dirty="0"/>
              <a:t>    </a:t>
            </a:r>
          </a:p>
        </p:txBody>
      </p:sp>
    </p:spTree>
    <p:extLst>
      <p:ext uri="{BB962C8B-B14F-4D97-AF65-F5344CB8AC3E}">
        <p14:creationId xmlns:p14="http://schemas.microsoft.com/office/powerpoint/2010/main" val="1379406626"/>
      </p:ext>
    </p:extLst>
  </p:cSld>
  <p:clrMapOvr>
    <a:masterClrMapping/>
  </p:clrMapOvr>
  <p:transition spd="slow">
    <p:wip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107504" y="116632"/>
            <a:ext cx="8928992" cy="6552728"/>
          </a:xfrm>
          <a:solidFill>
            <a:schemeClr val="accent4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62500" lnSpcReduction="20000"/>
          </a:bodyPr>
          <a:lstStyle/>
          <a:p>
            <a:pPr marL="0" indent="0">
              <a:buNone/>
            </a:pPr>
            <a:endParaRPr lang="es-CO" sz="3400" dirty="0" smtClean="0"/>
          </a:p>
          <a:p>
            <a:pPr marL="0" indent="0">
              <a:buNone/>
            </a:pPr>
            <a:r>
              <a:rPr lang="es-CO" sz="3400" dirty="0" smtClean="0"/>
              <a:t>Sin </a:t>
            </a:r>
            <a:r>
              <a:rPr lang="es-CO" sz="3400" dirty="0"/>
              <a:t>excepciones, la prostitución del cuerpo es abominación para </a:t>
            </a:r>
            <a:r>
              <a:rPr lang="es-CO" sz="3400" dirty="0" smtClean="0"/>
              <a:t>Dios, tanto de hombres como de mujeres.</a:t>
            </a:r>
          </a:p>
          <a:p>
            <a:pPr marL="0" indent="0">
              <a:buNone/>
            </a:pPr>
            <a:r>
              <a:rPr lang="es-CO" sz="3400" dirty="0" smtClean="0"/>
              <a:t>El objeto de la sexualidad es la procreación de la especie humana, y esta esta reservada según lo vimos en Génesis 1:28, para disfrutarla únicamente dentro del matrimonio entre un hombre y una mujer.</a:t>
            </a:r>
          </a:p>
          <a:p>
            <a:pPr marL="0" indent="0">
              <a:buNone/>
            </a:pPr>
            <a:r>
              <a:rPr lang="es-CO" sz="4500" b="1" u="sng" dirty="0" smtClean="0"/>
              <a:t>¿Quién es una ramera o prostituta?</a:t>
            </a:r>
          </a:p>
          <a:p>
            <a:pPr marL="0" indent="0">
              <a:buNone/>
            </a:pPr>
            <a:r>
              <a:rPr lang="es-CO" sz="3400" dirty="0"/>
              <a:t>P</a:t>
            </a:r>
            <a:r>
              <a:rPr lang="es-CO" sz="3400" dirty="0" smtClean="0"/>
              <a:t>or </a:t>
            </a:r>
            <a:r>
              <a:rPr lang="es-CO" sz="3400" dirty="0"/>
              <a:t>lo general, </a:t>
            </a:r>
            <a:r>
              <a:rPr lang="es-CO" sz="3400" dirty="0" smtClean="0"/>
              <a:t>ramera o prostituta es una mujer que </a:t>
            </a:r>
            <a:r>
              <a:rPr lang="es-CO" sz="3400" dirty="0"/>
              <a:t>entrega su cuerpo a actos sexuales </a:t>
            </a:r>
            <a:r>
              <a:rPr lang="es-CO" sz="3400" dirty="0" smtClean="0"/>
              <a:t>ilícitos. </a:t>
            </a:r>
          </a:p>
          <a:p>
            <a:pPr marL="0" indent="0">
              <a:buNone/>
            </a:pPr>
            <a:endParaRPr lang="es-CO" sz="3400" dirty="0" smtClean="0"/>
          </a:p>
          <a:p>
            <a:pPr marL="0" indent="0">
              <a:buNone/>
            </a:pPr>
            <a:r>
              <a:rPr lang="es-CO" sz="3400" dirty="0" smtClean="0"/>
              <a:t>En </a:t>
            </a:r>
            <a:r>
              <a:rPr lang="es-CO" sz="3400" dirty="0"/>
              <a:t>la </a:t>
            </a:r>
            <a:r>
              <a:rPr lang="es-CO" sz="3400" dirty="0" smtClean="0"/>
              <a:t>Biblia se mencionan tres clases de rameras:</a:t>
            </a:r>
          </a:p>
          <a:p>
            <a:pPr marL="514350" indent="-514350">
              <a:buAutoNum type="arabicPeriod"/>
            </a:pPr>
            <a:r>
              <a:rPr lang="es-CO" sz="3400" dirty="0" smtClean="0"/>
              <a:t>Quienes practicaban </a:t>
            </a:r>
            <a:r>
              <a:rPr lang="es-CO" sz="3400" dirty="0"/>
              <a:t>la prostitución por ganancia personal. </a:t>
            </a:r>
            <a:endParaRPr lang="es-CO" sz="3400" dirty="0" smtClean="0"/>
          </a:p>
          <a:p>
            <a:pPr marL="514350" indent="-514350">
              <a:buAutoNum type="arabicPeriod"/>
            </a:pPr>
            <a:r>
              <a:rPr lang="es-CO" sz="3400" dirty="0" smtClean="0"/>
              <a:t>Las </a:t>
            </a:r>
            <a:r>
              <a:rPr lang="es-CO" sz="3400" dirty="0"/>
              <a:t>que "servían" a los </a:t>
            </a:r>
            <a:r>
              <a:rPr lang="es-CO" sz="3400" dirty="0" smtClean="0"/>
              <a:t>adoradores </a:t>
            </a:r>
            <a:r>
              <a:rPr lang="es-CO" sz="3400" dirty="0"/>
              <a:t>en los santuarios idolátricos. </a:t>
            </a:r>
            <a:endParaRPr lang="es-CO" sz="3400" dirty="0" smtClean="0"/>
          </a:p>
          <a:p>
            <a:pPr marL="514350" indent="-514350">
              <a:buAutoNum type="arabicPeriod"/>
            </a:pPr>
            <a:r>
              <a:rPr lang="es-CO" sz="3400" dirty="0" smtClean="0"/>
              <a:t>Es </a:t>
            </a:r>
            <a:r>
              <a:rPr lang="es-CO" sz="3400" dirty="0"/>
              <a:t>interesante notar que la Biblia </a:t>
            </a:r>
            <a:r>
              <a:rPr lang="es-CO" sz="3400" dirty="0" smtClean="0"/>
              <a:t>llama </a:t>
            </a:r>
            <a:r>
              <a:rPr lang="es-CO" sz="3400" dirty="0"/>
              <a:t>fornicaciones a las relaciones de Israel con otras naciones, lo cual </a:t>
            </a:r>
            <a:r>
              <a:rPr lang="es-CO" sz="3400" dirty="0" smtClean="0"/>
              <a:t>significa </a:t>
            </a:r>
            <a:r>
              <a:rPr lang="es-CO" sz="3400" dirty="0"/>
              <a:t>apostasía o separación de Dios </a:t>
            </a:r>
            <a:r>
              <a:rPr lang="es-CO" sz="3400" dirty="0" smtClean="0">
                <a:solidFill>
                  <a:srgbClr val="FF0000"/>
                </a:solidFill>
              </a:rPr>
              <a:t>(Ver Ez</a:t>
            </a:r>
            <a:r>
              <a:rPr lang="es-CO" sz="3400" dirty="0">
                <a:solidFill>
                  <a:srgbClr val="FF0000"/>
                </a:solidFill>
              </a:rPr>
              <a:t>. 16:15-29). </a:t>
            </a:r>
            <a:endParaRPr lang="es-CO" sz="34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sz="3400" dirty="0" smtClean="0"/>
              <a:t>Si </a:t>
            </a:r>
            <a:r>
              <a:rPr lang="es-CO" sz="3400" dirty="0"/>
              <a:t>abandonan su pecado, las rameras pueden entrar en el reino de Dios, y hay </a:t>
            </a:r>
          </a:p>
          <a:p>
            <a:pPr marL="0" indent="0">
              <a:buNone/>
            </a:pPr>
            <a:r>
              <a:rPr lang="es-CO" sz="3400" dirty="0"/>
              <a:t>más esperanzas para ellas que para los religiosos llenos de justicia propia </a:t>
            </a:r>
          </a:p>
          <a:p>
            <a:pPr marL="0" indent="0">
              <a:buNone/>
            </a:pPr>
            <a:r>
              <a:rPr lang="es-CO" sz="3400" dirty="0" smtClean="0"/>
              <a:t>Como vimos en </a:t>
            </a:r>
            <a:r>
              <a:rPr lang="es-CO" sz="3400" dirty="0" smtClean="0">
                <a:solidFill>
                  <a:srgbClr val="FF0000"/>
                </a:solidFill>
              </a:rPr>
              <a:t>(Mt</a:t>
            </a:r>
            <a:r>
              <a:rPr lang="es-CO" sz="3400" dirty="0">
                <a:solidFill>
                  <a:srgbClr val="FF0000"/>
                </a:solidFill>
              </a:rPr>
              <a:t>. 21:31). </a:t>
            </a:r>
            <a:r>
              <a:rPr lang="es-CO" sz="3400" dirty="0"/>
              <a:t>La Babilonia apocalíptica es llamada "madre de las rameras" (Ap. </a:t>
            </a:r>
            <a:r>
              <a:rPr lang="es-CO" sz="3400" dirty="0" smtClean="0"/>
              <a:t>17:5).</a:t>
            </a:r>
            <a:endParaRPr lang="es-CO" sz="3400" dirty="0"/>
          </a:p>
          <a:p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176641881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2000">
        <p14:ferris dir="l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8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" dur="5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1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3" dur="5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4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6" dur="5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7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9" dur="500"/>
                                        <p:tgtEl>
                                          <p:spTgt spid="3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0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500"/>
                                        <p:tgtEl>
                                          <p:spTgt spid="3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5" dur="500"/>
                                        <p:tgtEl>
                                          <p:spTgt spid="3">
                                            <p:txEl>
                                              <p:pRg st="10" end="1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8" dur="500"/>
                                        <p:tgtEl>
                                          <p:spTgt spid="3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2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1" dur="500"/>
                                        <p:tgtEl>
                                          <p:spTgt spid="3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260648"/>
            <a:ext cx="8229600" cy="6408712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sz="3500" b="1" u="sng" dirty="0" smtClean="0"/>
              <a:t>¿Quién es un sodomita o homosexual?</a:t>
            </a:r>
          </a:p>
          <a:p>
            <a:pPr marL="0" indent="0">
              <a:buNone/>
            </a:pPr>
            <a:r>
              <a:rPr lang="es-CO" sz="2800" dirty="0" smtClean="0"/>
              <a:t>En la Biblia Reina Valera R.1960 </a:t>
            </a:r>
            <a:r>
              <a:rPr lang="es-CO" sz="2800" dirty="0"/>
              <a:t>no aparece el término </a:t>
            </a:r>
            <a:r>
              <a:rPr lang="es-CO" sz="2800" dirty="0" smtClean="0"/>
              <a:t>"</a:t>
            </a:r>
            <a:r>
              <a:rPr lang="es-CO" sz="2800" dirty="0"/>
              <a:t>homosexual", pero sí </a:t>
            </a:r>
            <a:r>
              <a:rPr lang="es-CO" sz="2800" dirty="0" smtClean="0"/>
              <a:t>afeminados </a:t>
            </a:r>
            <a:r>
              <a:rPr lang="es-CO" sz="2800" dirty="0"/>
              <a:t>y sodomitas (que se usan como sinónimos de </a:t>
            </a:r>
            <a:r>
              <a:rPr lang="es-CO" sz="2800" dirty="0" smtClean="0"/>
              <a:t>«homosexual»). </a:t>
            </a:r>
          </a:p>
          <a:p>
            <a:pPr marL="0" indent="0">
              <a:buNone/>
            </a:pPr>
            <a:r>
              <a:rPr lang="es-CO" sz="2800" dirty="0" smtClean="0"/>
              <a:t>"</a:t>
            </a:r>
            <a:r>
              <a:rPr lang="es-CO" sz="2800" dirty="0"/>
              <a:t>Sodomía" deriva de la práctica homosexual que caracterizaba a </a:t>
            </a:r>
            <a:r>
              <a:rPr lang="es-CO" sz="2800" dirty="0" smtClean="0"/>
              <a:t>los habitantes </a:t>
            </a:r>
            <a:r>
              <a:rPr lang="es-CO" sz="2800" dirty="0"/>
              <a:t>de la ciudad de Sodoma </a:t>
            </a:r>
            <a:r>
              <a:rPr lang="es-CO" sz="2800" dirty="0">
                <a:solidFill>
                  <a:srgbClr val="FF0000"/>
                </a:solidFill>
              </a:rPr>
              <a:t>(</a:t>
            </a:r>
            <a:r>
              <a:rPr lang="es-CO" sz="2800" dirty="0" smtClean="0">
                <a:solidFill>
                  <a:srgbClr val="FF0000"/>
                </a:solidFill>
              </a:rPr>
              <a:t>Gen</a:t>
            </a:r>
            <a:r>
              <a:rPr lang="es-CO" sz="2800" dirty="0">
                <a:solidFill>
                  <a:srgbClr val="FF0000"/>
                </a:solidFill>
              </a:rPr>
              <a:t>. 13:13; </a:t>
            </a:r>
            <a:r>
              <a:rPr lang="es-CO" sz="2800" dirty="0" smtClean="0">
                <a:solidFill>
                  <a:srgbClr val="FF0000"/>
                </a:solidFill>
              </a:rPr>
              <a:t>19:1-11), </a:t>
            </a:r>
            <a:r>
              <a:rPr lang="es-CO" sz="2800" dirty="0" smtClean="0"/>
              <a:t>por lo cual fueron destruidos. </a:t>
            </a:r>
          </a:p>
          <a:p>
            <a:pPr marL="0" indent="0">
              <a:buNone/>
            </a:pPr>
            <a:r>
              <a:rPr lang="es-CO" sz="2800" dirty="0" smtClean="0"/>
              <a:t>Las </a:t>
            </a:r>
            <a:r>
              <a:rPr lang="es-CO" sz="2800" dirty="0"/>
              <a:t>Escrituras </a:t>
            </a:r>
            <a:r>
              <a:rPr lang="es-CO" sz="2800" dirty="0" smtClean="0"/>
              <a:t>prohibían </a:t>
            </a:r>
            <a:r>
              <a:rPr lang="es-CO" sz="2800" dirty="0"/>
              <a:t>la sodomía </a:t>
            </a:r>
            <a:r>
              <a:rPr lang="es-CO" sz="2800" dirty="0">
                <a:solidFill>
                  <a:srgbClr val="FF0000"/>
                </a:solidFill>
              </a:rPr>
              <a:t>(</a:t>
            </a:r>
            <a:r>
              <a:rPr lang="es-CO" sz="2800" dirty="0" smtClean="0">
                <a:solidFill>
                  <a:srgbClr val="FF0000"/>
                </a:solidFill>
              </a:rPr>
              <a:t>Lev</a:t>
            </a:r>
            <a:r>
              <a:rPr lang="es-CO" sz="2800" dirty="0">
                <a:solidFill>
                  <a:srgbClr val="FF0000"/>
                </a:solidFill>
              </a:rPr>
              <a:t>. </a:t>
            </a:r>
            <a:r>
              <a:rPr lang="es-CO" sz="2800" dirty="0" smtClean="0">
                <a:solidFill>
                  <a:srgbClr val="FF0000"/>
                </a:solidFill>
              </a:rPr>
              <a:t>18:22-26)</a:t>
            </a:r>
            <a:r>
              <a:rPr lang="es-CO" sz="2800" dirty="0" smtClean="0"/>
              <a:t>, so pena de muerte </a:t>
            </a:r>
            <a:r>
              <a:rPr lang="es-CO" sz="2800" dirty="0" smtClean="0">
                <a:solidFill>
                  <a:srgbClr val="FF0000"/>
                </a:solidFill>
              </a:rPr>
              <a:t>(Lev</a:t>
            </a:r>
            <a:r>
              <a:rPr lang="es-CO" sz="2800" dirty="0">
                <a:solidFill>
                  <a:srgbClr val="FF0000"/>
                </a:solidFill>
              </a:rPr>
              <a:t>. 20:13</a:t>
            </a:r>
            <a:r>
              <a:rPr lang="es-CO" sz="2800" dirty="0" smtClean="0">
                <a:solidFill>
                  <a:srgbClr val="FF0000"/>
                </a:solidFill>
              </a:rPr>
              <a:t>).</a:t>
            </a:r>
          </a:p>
          <a:p>
            <a:pPr marL="0" indent="0">
              <a:buNone/>
            </a:pPr>
            <a:r>
              <a:rPr lang="es-CO" sz="2800" dirty="0" smtClean="0">
                <a:solidFill>
                  <a:srgbClr val="FF0000"/>
                </a:solidFill>
              </a:rPr>
              <a:t> </a:t>
            </a:r>
            <a:r>
              <a:rPr lang="es-CO" sz="2800" dirty="0" smtClean="0"/>
              <a:t>El «precio de la ramera» 0 el «precio de un perro», se refiere a la ofrenda por el valor cobrado por sus servicios ya sea de una ramera o un homosexual que no debía recibirse en la casa de Dios. </a:t>
            </a:r>
            <a:r>
              <a:rPr lang="es-CO" sz="2800" dirty="0" smtClean="0">
                <a:solidFill>
                  <a:srgbClr val="FF0000"/>
                </a:solidFill>
              </a:rPr>
              <a:t>(Deut.23: 18</a:t>
            </a:r>
            <a:r>
              <a:rPr lang="es-CO" sz="2800" dirty="0" smtClean="0">
                <a:solidFill>
                  <a:srgbClr val="FF0000"/>
                </a:solidFill>
              </a:rPr>
              <a:t>). </a:t>
            </a:r>
            <a:endParaRPr lang="es-CO" sz="2800" dirty="0">
              <a:solidFill>
                <a:srgbClr val="FF0000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215436494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spd="slow" p14:dur="1200">
        <p14:flip dir="r"/>
      </p:transition>
    </mc:Choice>
    <mc:Fallback xmlns=""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04664"/>
            <a:ext cx="8229600" cy="6192688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 fontScale="92500" lnSpcReduction="20000"/>
          </a:bodyPr>
          <a:lstStyle/>
          <a:p>
            <a:pPr marL="0" indent="0">
              <a:buNone/>
            </a:pPr>
            <a:r>
              <a:rPr lang="es-CO" sz="3000" dirty="0" smtClean="0"/>
              <a:t>Era de tal magnitud y ofensivo para Dios el pecado de una ramera o «lesbiana», y de un sodomita, que hoy se le denomina, «gay», que Dios detestaba sus dones, o sea, diezmos y afrendas, y prohibía que fueran llevados al templo de Dios. Siendo el único caso registrado en la Palabra de Dios</a:t>
            </a:r>
            <a:r>
              <a:rPr lang="es-CO" dirty="0" smtClean="0"/>
              <a:t>. </a:t>
            </a:r>
          </a:p>
          <a:p>
            <a:pPr marL="400050" lvl="1" indent="0">
              <a:buNone/>
            </a:pPr>
            <a:r>
              <a:rPr lang="es-CO" dirty="0" smtClean="0"/>
              <a:t>Pero los </a:t>
            </a:r>
            <a:r>
              <a:rPr lang="es-CO" dirty="0"/>
              <a:t>sacerdotes </a:t>
            </a:r>
            <a:r>
              <a:rPr lang="es-CO" dirty="0" smtClean="0"/>
              <a:t>con el transcurso de los años, 729 años a.C., habían mirado con simpatía esta practica pecaminosa, se habían olvidado de la orden explicita que Dios había dado, y la estaban recibiendo en la tesorería del Señor. </a:t>
            </a:r>
          </a:p>
          <a:p>
            <a:pPr marL="400050" lvl="1" indent="0">
              <a:buNone/>
            </a:pPr>
            <a:r>
              <a:rPr lang="es-CO" b="1" dirty="0">
                <a:solidFill>
                  <a:srgbClr val="FF0000"/>
                </a:solidFill>
              </a:rPr>
              <a:t>Oseas </a:t>
            </a:r>
            <a:r>
              <a:rPr lang="es-CO" b="1" dirty="0" smtClean="0">
                <a:solidFill>
                  <a:srgbClr val="FF0000"/>
                </a:solidFill>
              </a:rPr>
              <a:t>9:1 </a:t>
            </a:r>
            <a:r>
              <a:rPr lang="es-CO" dirty="0" smtClean="0"/>
              <a:t>dice</a:t>
            </a:r>
            <a:r>
              <a:rPr lang="es-CO" dirty="0"/>
              <a:t>: </a:t>
            </a:r>
            <a:r>
              <a:rPr lang="es-CO" dirty="0" smtClean="0"/>
              <a:t>«</a:t>
            </a:r>
            <a:r>
              <a:rPr lang="es-CO" b="1" dirty="0" smtClean="0">
                <a:latin typeface="Agency FB" pitchFamily="34" charset="0"/>
              </a:rPr>
              <a:t>No </a:t>
            </a:r>
            <a:r>
              <a:rPr lang="es-CO" b="1" dirty="0">
                <a:latin typeface="Agency FB" pitchFamily="34" charset="0"/>
              </a:rPr>
              <a:t>te alegres, oh Israel, hasta saltar de gozo como los </a:t>
            </a:r>
            <a:r>
              <a:rPr lang="es-CO" b="1" u="sng" dirty="0">
                <a:latin typeface="Agency FB" pitchFamily="34" charset="0"/>
              </a:rPr>
              <a:t>otros pueblos</a:t>
            </a:r>
            <a:r>
              <a:rPr lang="es-CO" b="1" dirty="0">
                <a:latin typeface="Agency FB" pitchFamily="34" charset="0"/>
              </a:rPr>
              <a:t>, pues te has </a:t>
            </a:r>
            <a:r>
              <a:rPr lang="es-CO" b="1" u="sng" dirty="0">
                <a:latin typeface="Agency FB" pitchFamily="34" charset="0"/>
              </a:rPr>
              <a:t>prostituido</a:t>
            </a:r>
            <a:r>
              <a:rPr lang="es-CO" b="1" dirty="0">
                <a:latin typeface="Agency FB" pitchFamily="34" charset="0"/>
              </a:rPr>
              <a:t> apartándote de tu Dios; </a:t>
            </a:r>
            <a:r>
              <a:rPr lang="es-CO" b="1" u="sng" dirty="0">
                <a:latin typeface="Agency FB" pitchFamily="34" charset="0"/>
              </a:rPr>
              <a:t>amaste salario por todas las eras de </a:t>
            </a:r>
            <a:r>
              <a:rPr lang="es-CO" b="1" u="sng" dirty="0" smtClean="0">
                <a:latin typeface="Agency FB" pitchFamily="34" charset="0"/>
              </a:rPr>
              <a:t>trigo</a:t>
            </a:r>
            <a:r>
              <a:rPr lang="es-CO" dirty="0" smtClean="0"/>
              <a:t>».</a:t>
            </a:r>
          </a:p>
          <a:p>
            <a:pPr marL="400050" lvl="1" indent="0">
              <a:buNone/>
            </a:pPr>
            <a:r>
              <a:rPr lang="es-CO" b="1" dirty="0">
                <a:solidFill>
                  <a:srgbClr val="FF0000"/>
                </a:solidFill>
              </a:rPr>
              <a:t>Miq.1:7</a:t>
            </a:r>
            <a:r>
              <a:rPr lang="es-CO" dirty="0"/>
              <a:t>. </a:t>
            </a:r>
            <a:r>
              <a:rPr lang="es-CO" dirty="0" smtClean="0"/>
              <a:t>«</a:t>
            </a:r>
            <a:r>
              <a:rPr lang="es-CO" b="1" dirty="0" smtClean="0">
                <a:latin typeface="Agency FB" pitchFamily="34" charset="0"/>
              </a:rPr>
              <a:t>Y </a:t>
            </a:r>
            <a:r>
              <a:rPr lang="es-CO" b="1" dirty="0">
                <a:latin typeface="Agency FB" pitchFamily="34" charset="0"/>
              </a:rPr>
              <a:t>todas sus estatuas serán despedazadas, y todos sus </a:t>
            </a:r>
            <a:r>
              <a:rPr lang="es-CO" b="1" u="sng" dirty="0">
                <a:latin typeface="Agency FB" pitchFamily="34" charset="0"/>
              </a:rPr>
              <a:t>dones</a:t>
            </a:r>
            <a:r>
              <a:rPr lang="es-CO" b="1" dirty="0">
                <a:latin typeface="Agency FB" pitchFamily="34" charset="0"/>
              </a:rPr>
              <a:t> serán quemados en fuego, y asolaré todos sus ídolos; porque de </a:t>
            </a:r>
            <a:r>
              <a:rPr lang="es-CO" b="1" u="sng" dirty="0">
                <a:latin typeface="Agency FB" pitchFamily="34" charset="0"/>
              </a:rPr>
              <a:t>dones de rameras los juntó</a:t>
            </a:r>
            <a:r>
              <a:rPr lang="es-CO" b="1" dirty="0">
                <a:latin typeface="Agency FB" pitchFamily="34" charset="0"/>
              </a:rPr>
              <a:t>, y a </a:t>
            </a:r>
            <a:r>
              <a:rPr lang="es-CO" b="1" u="sng" dirty="0">
                <a:latin typeface="Agency FB" pitchFamily="34" charset="0"/>
              </a:rPr>
              <a:t>dones de rameras volverán</a:t>
            </a:r>
            <a:r>
              <a:rPr lang="es-CO" dirty="0"/>
              <a:t>. </a:t>
            </a:r>
          </a:p>
        </p:txBody>
      </p:sp>
    </p:spTree>
    <p:extLst>
      <p:ext uri="{BB962C8B-B14F-4D97-AF65-F5344CB8AC3E}">
        <p14:creationId xmlns:p14="http://schemas.microsoft.com/office/powerpoint/2010/main" val="828816600"/>
      </p:ext>
    </p:extLst>
  </p:cSld>
  <p:clrMapOvr>
    <a:masterClrMapping/>
  </p:clrMapOvr>
  <p:transition spd="slow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6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1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13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14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5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16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7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18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19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20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  <p:par>
                                <p:cTn id="21" presetID="26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3" dur="58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4" dur="1822" tmFilter="0,0; 0.14,0.36; 0.43,0.73; 0.71,0.91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0.25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664" tmFilter="0.0,0.0; 0.25,0.07; 0.50,0.2; 0.75,0.467; 1.0,1.0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3">
                                          <p:val>
                                            <p:fltVal val="0.5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6" dur="664" tmFilter="0, 0; 0.125,0.2665; 0.25,0.4; 0.375,0.465; 0.5,0.5;  0.625,0.535; 0.75,0.6; 0.875,0.7335; 1,1">
                                          <p:stCondLst>
                                            <p:cond delay="66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9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332" tmFilter="0, 0; 0.125,0.2665; 0.25,0.4; 0.375,0.465; 0.5,0.5;  0.625,0.535; 0.75,0.6; 0.875,0.7335; 1,1">
                                          <p:stCondLst>
                                            <p:cond delay="132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27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64" tmFilter="0, 0; 0.125,0.2665; 0.25,0.4; 0.375,0.465; 0.5,0.5;  0.625,0.535; 0.75,0.6; 0.875,0.7335; 1,1">
                                          <p:stCondLst>
                                            <p:cond delay="165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-sin(pi*$)/81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Scale>
                                      <p:cBhvr>
                                        <p:cTn id="29" dur="26">
                                          <p:stCondLst>
                                            <p:cond delay="65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60000"/>
                                    </p:animScale>
                                    <p:animScale>
                                      <p:cBhvr>
                                        <p:cTn id="30" dur="166" decel="50000">
                                          <p:stCondLst>
                                            <p:cond delay="676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1" dur="26">
                                          <p:stCondLst>
                                            <p:cond delay="131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80000"/>
                                    </p:animScale>
                                    <p:animScale>
                                      <p:cBhvr>
                                        <p:cTn id="32" dur="166" decel="50000">
                                          <p:stCondLst>
                                            <p:cond delay="133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3" dur="26">
                                          <p:stCondLst>
                                            <p:cond delay="1642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0000"/>
                                    </p:animScale>
                                    <p:animScale>
                                      <p:cBhvr>
                                        <p:cTn id="34" dur="166" decel="50000">
                                          <p:stCondLst>
                                            <p:cond delay="166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  <p:animScale>
                                      <p:cBhvr>
                                        <p:cTn id="35" dur="26">
                                          <p:stCondLst>
                                            <p:cond delay="1808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95000"/>
                                    </p:animScale>
                                    <p:animScale>
                                      <p:cBhvr>
                                        <p:cTn id="36" dur="166" decel="50000">
                                          <p:stCondLst>
                                            <p:cond delay="1834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  <p:to x="100000" y="100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332656"/>
            <a:ext cx="8229600" cy="6264696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/>
          </a:sp3d>
        </p:spPr>
        <p:txBody>
          <a:bodyPr>
            <a:normAutofit/>
          </a:bodyPr>
          <a:lstStyle/>
          <a:p>
            <a:endParaRPr lang="es-CO" sz="2800" dirty="0" smtClean="0"/>
          </a:p>
          <a:p>
            <a:pPr marL="0" indent="0">
              <a:buNone/>
            </a:pPr>
            <a:r>
              <a:rPr lang="es-CO" sz="2800" dirty="0" smtClean="0"/>
              <a:t>O quizá pensaban: ¡Dios se ha olvidado de esta orden! ¡esto era para los tiempos anteriores!</a:t>
            </a:r>
          </a:p>
          <a:p>
            <a:pPr lvl="1"/>
            <a:r>
              <a:rPr lang="es-CO" dirty="0" smtClean="0"/>
              <a:t>Pero </a:t>
            </a:r>
            <a:r>
              <a:rPr lang="es-CO" b="1" dirty="0" smtClean="0">
                <a:solidFill>
                  <a:srgbClr val="FF0000"/>
                </a:solidFill>
              </a:rPr>
              <a:t>Malaquías 3:6 </a:t>
            </a:r>
            <a:r>
              <a:rPr lang="es-CO" dirty="0" smtClean="0"/>
              <a:t>dice:  «</a:t>
            </a:r>
            <a:r>
              <a:rPr lang="es-CO" b="1" dirty="0" smtClean="0">
                <a:latin typeface="Agency FB" pitchFamily="34" charset="0"/>
              </a:rPr>
              <a:t>Porque </a:t>
            </a:r>
            <a:r>
              <a:rPr lang="es-CO" b="1" dirty="0">
                <a:latin typeface="Agency FB" pitchFamily="34" charset="0"/>
              </a:rPr>
              <a:t>yo Jehová, </a:t>
            </a:r>
            <a:r>
              <a:rPr lang="es-CO" b="1" u="sng" dirty="0">
                <a:latin typeface="Agency FB" pitchFamily="34" charset="0"/>
              </a:rPr>
              <a:t>no cambio</a:t>
            </a:r>
            <a:r>
              <a:rPr lang="es-CO" b="1" dirty="0">
                <a:latin typeface="Agency FB" pitchFamily="34" charset="0"/>
              </a:rPr>
              <a:t>; por eso vosotros, hijos de Jacob, no habéis sido </a:t>
            </a:r>
            <a:r>
              <a:rPr lang="es-CO" b="1" dirty="0" smtClean="0">
                <a:latin typeface="Agency FB" pitchFamily="34" charset="0"/>
              </a:rPr>
              <a:t>consumidos</a:t>
            </a:r>
            <a:r>
              <a:rPr lang="es-CO" b="1" dirty="0">
                <a:latin typeface="Agency FB" pitchFamily="34" charset="0"/>
              </a:rPr>
              <a:t>. </a:t>
            </a:r>
            <a:r>
              <a:rPr lang="es-CO" b="1" dirty="0" smtClean="0">
                <a:latin typeface="Agency FB" pitchFamily="34" charset="0"/>
              </a:rPr>
              <a:t>Porque </a:t>
            </a:r>
            <a:r>
              <a:rPr lang="es-CO" b="1" dirty="0">
                <a:latin typeface="Agency FB" pitchFamily="34" charset="0"/>
              </a:rPr>
              <a:t>yo Jehová, </a:t>
            </a:r>
            <a:r>
              <a:rPr lang="es-CO" b="1" u="sng" dirty="0">
                <a:latin typeface="Agency FB" pitchFamily="34" charset="0"/>
              </a:rPr>
              <a:t>no me mudo</a:t>
            </a:r>
            <a:r>
              <a:rPr lang="es-CO" b="1" dirty="0">
                <a:latin typeface="Agency FB" pitchFamily="34" charset="0"/>
              </a:rPr>
              <a:t>; y así </a:t>
            </a:r>
            <a:r>
              <a:rPr lang="es-CO" b="1" dirty="0" smtClean="0">
                <a:latin typeface="Agency FB" pitchFamily="34" charset="0"/>
              </a:rPr>
              <a:t>vosotros no habéis sido consumidos</a:t>
            </a:r>
            <a:r>
              <a:rPr lang="es-CO" dirty="0" smtClean="0"/>
              <a:t>».</a:t>
            </a:r>
          </a:p>
          <a:p>
            <a:pPr lvl="1"/>
            <a:r>
              <a:rPr lang="es-CO" b="1" dirty="0">
                <a:solidFill>
                  <a:srgbClr val="FF0000"/>
                </a:solidFill>
              </a:rPr>
              <a:t>Hebreos 13:8. </a:t>
            </a:r>
            <a:r>
              <a:rPr lang="es-CO" b="1" dirty="0" smtClean="0">
                <a:latin typeface="Agency FB" pitchFamily="34" charset="0"/>
              </a:rPr>
              <a:t>«Jesucristo </a:t>
            </a:r>
            <a:r>
              <a:rPr lang="es-CO" b="1" dirty="0">
                <a:latin typeface="Agency FB" pitchFamily="34" charset="0"/>
              </a:rPr>
              <a:t>es el mismo ayer, y hoy, y por </a:t>
            </a:r>
            <a:r>
              <a:rPr lang="es-CO" b="1" dirty="0" smtClean="0">
                <a:latin typeface="Agency FB" pitchFamily="34" charset="0"/>
              </a:rPr>
              <a:t>siempre».</a:t>
            </a:r>
          </a:p>
          <a:p>
            <a:pPr lvl="1"/>
            <a:r>
              <a:rPr lang="es-CO" b="1" dirty="0" smtClean="0">
                <a:solidFill>
                  <a:srgbClr val="FF0000"/>
                </a:solidFill>
                <a:latin typeface="Agency FB" pitchFamily="34" charset="0"/>
              </a:rPr>
              <a:t>Santiago 1:17</a:t>
            </a:r>
            <a:r>
              <a:rPr lang="es-CO" b="1" dirty="0">
                <a:latin typeface="Agency FB" pitchFamily="34" charset="0"/>
              </a:rPr>
              <a:t>. </a:t>
            </a:r>
            <a:r>
              <a:rPr lang="es-CO" b="1" dirty="0" smtClean="0">
                <a:latin typeface="Agency FB" pitchFamily="34" charset="0"/>
              </a:rPr>
              <a:t> «Toda </a:t>
            </a:r>
            <a:r>
              <a:rPr lang="es-CO" b="1" dirty="0">
                <a:latin typeface="Agency FB" pitchFamily="34" charset="0"/>
              </a:rPr>
              <a:t>buena dádiva y todo don perfecto desciende de lo alto, del Padre de las luces, </a:t>
            </a:r>
            <a:r>
              <a:rPr lang="es-CO" b="1" u="sng" dirty="0">
                <a:latin typeface="Agency FB" pitchFamily="34" charset="0"/>
              </a:rPr>
              <a:t>en el cual no hay mudanza, ni sombra de </a:t>
            </a:r>
            <a:r>
              <a:rPr lang="es-CO" b="1" u="sng" dirty="0" smtClean="0">
                <a:latin typeface="Agency FB" pitchFamily="34" charset="0"/>
              </a:rPr>
              <a:t>variación».</a:t>
            </a:r>
            <a:endParaRPr lang="es-CO" b="1" u="sng" dirty="0">
              <a:latin typeface="Agency FB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70481286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prism isInverted="1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899592" y="509959"/>
            <a:ext cx="3754760" cy="6015385"/>
          </a:xfrm>
          <a:solidFill>
            <a:schemeClr val="accent4">
              <a:lumMod val="40000"/>
              <a:lumOff val="60000"/>
            </a:schemeClr>
          </a:solidFill>
          <a:scene3d>
            <a:camera prst="orthographicFront"/>
            <a:lightRig rig="threePt" dir="t"/>
          </a:scene3d>
          <a:sp3d>
            <a:bevelT prst="convex"/>
          </a:sp3d>
        </p:spPr>
        <p:txBody>
          <a:bodyPr>
            <a:normAutofit/>
          </a:bodyPr>
          <a:lstStyle/>
          <a:p>
            <a:pPr marL="0" indent="0" algn="ctr">
              <a:buNone/>
            </a:pPr>
            <a:r>
              <a:rPr lang="es-CO" dirty="0" smtClean="0"/>
              <a:t>Y más aun hoy, cuando estamos a las puertas de </a:t>
            </a:r>
            <a:r>
              <a:rPr lang="es-CO" dirty="0"/>
              <a:t>la segunda venida de Cristo, hasta la misma iglesia, supuestamente en el Nombre de Dios, </a:t>
            </a:r>
            <a:r>
              <a:rPr lang="es-CO" dirty="0" smtClean="0"/>
              <a:t>aprueba </a:t>
            </a:r>
            <a:r>
              <a:rPr lang="es-CO" dirty="0"/>
              <a:t>los matrimonios homosexuales y </a:t>
            </a:r>
            <a:r>
              <a:rPr lang="es-CO" dirty="0" smtClean="0"/>
              <a:t>lesbianas. </a:t>
            </a:r>
            <a:endParaRPr lang="es-CO" dirty="0"/>
          </a:p>
          <a:p>
            <a:endParaRPr lang="es-CO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836712"/>
            <a:ext cx="3533254" cy="2592288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w="165100" prst="coolSlant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2051" name="Picture 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20072" y="3645024"/>
            <a:ext cx="3533254" cy="2376264"/>
          </a:xfrm>
          <a:prstGeom prst="rect">
            <a:avLst/>
          </a:prstGeom>
          <a:noFill/>
          <a:ln>
            <a:noFill/>
          </a:ln>
          <a:effectLst/>
          <a:scene3d>
            <a:camera prst="orthographicFront"/>
            <a:lightRig rig="threePt" dir="t"/>
          </a:scene3d>
          <a:sp3d>
            <a:bevelT prst="slope"/>
          </a:sp3d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:p14="http://schemas.microsoft.com/office/powerpoint/2010/main" val="1047780229"/>
      </p:ext>
    </p:extLst>
  </p:cSld>
  <p:clrMapOvr>
    <a:masterClrMapping/>
  </p:clrMapOvr>
  <p:transition spd="slow">
    <p:cover/>
  </p:transition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2 Marcador de contenido"/>
          <p:cNvSpPr>
            <a:spLocks noGrp="1"/>
          </p:cNvSpPr>
          <p:nvPr>
            <p:ph idx="1"/>
          </p:nvPr>
        </p:nvSpPr>
        <p:spPr>
          <a:xfrm>
            <a:off x="457200" y="476672"/>
            <a:ext cx="8229600" cy="6120680"/>
          </a:xfrm>
          <a:solidFill>
            <a:schemeClr val="accent1">
              <a:lumMod val="20000"/>
              <a:lumOff val="80000"/>
            </a:schemeClr>
          </a:solidFill>
          <a:scene3d>
            <a:camera prst="orthographicFront"/>
            <a:lightRig rig="threePt" dir="t"/>
          </a:scene3d>
          <a:sp3d>
            <a:bevelT w="165100" prst="coolSlant"/>
          </a:sp3d>
        </p:spPr>
        <p:txBody>
          <a:bodyPr>
            <a:normAutofit/>
          </a:bodyPr>
          <a:lstStyle/>
          <a:p>
            <a:pPr marL="0" indent="0">
              <a:buNone/>
            </a:pPr>
            <a:r>
              <a:rPr lang="es-CO" dirty="0"/>
              <a:t>E</a:t>
            </a:r>
            <a:r>
              <a:rPr lang="es-CO" dirty="0" smtClean="0"/>
              <a:t>n </a:t>
            </a:r>
            <a:r>
              <a:rPr lang="es-CO" dirty="0"/>
              <a:t>hebreo, el término "perro" es despectivo según se describe en </a:t>
            </a:r>
            <a:r>
              <a:rPr lang="es-CO" dirty="0">
                <a:solidFill>
                  <a:srgbClr val="FF0000"/>
                </a:solidFill>
              </a:rPr>
              <a:t>(1Sam.17:43; 2Sam.16:9; Isa.56:10)</a:t>
            </a:r>
            <a:r>
              <a:rPr lang="es-CO" dirty="0"/>
              <a:t>. </a:t>
            </a:r>
            <a:endParaRPr lang="es-CO" dirty="0" smtClean="0"/>
          </a:p>
          <a:p>
            <a:pPr marL="800100" lvl="2" indent="0">
              <a:buNone/>
            </a:pPr>
            <a:endParaRPr lang="es-CO" dirty="0" smtClean="0"/>
          </a:p>
          <a:p>
            <a:pPr marL="800100" lvl="2" indent="0">
              <a:buNone/>
            </a:pPr>
            <a:r>
              <a:rPr lang="es-CO" sz="2800" dirty="0" smtClean="0"/>
              <a:t>Por </a:t>
            </a:r>
            <a:r>
              <a:rPr lang="es-CO" sz="2800" dirty="0"/>
              <a:t>todo lo anterior es a lo que se refiere el apóstol Juan cuando dice que los «perros» no podrán entrar en el reino eterno </a:t>
            </a:r>
            <a:r>
              <a:rPr lang="es-CO" sz="2800" dirty="0">
                <a:solidFill>
                  <a:srgbClr val="FF0000"/>
                </a:solidFill>
              </a:rPr>
              <a:t>(Apoc. 22:15). </a:t>
            </a:r>
            <a:endParaRPr lang="es-CO" sz="2800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endParaRPr lang="es-CO" dirty="0" smtClean="0">
              <a:solidFill>
                <a:srgbClr val="FF0000"/>
              </a:solidFill>
            </a:endParaRPr>
          </a:p>
          <a:p>
            <a:pPr marL="0" indent="0">
              <a:buNone/>
            </a:pPr>
            <a:r>
              <a:rPr lang="es-CO" dirty="0" smtClean="0"/>
              <a:t>Nuestro </a:t>
            </a:r>
            <a:r>
              <a:rPr lang="es-CO" dirty="0"/>
              <a:t>cuerpo es santo, por que es la morada del E. S. y debe ser considerado como tal, Santo. </a:t>
            </a:r>
            <a:r>
              <a:rPr lang="es-CO" dirty="0">
                <a:solidFill>
                  <a:srgbClr val="FF0000"/>
                </a:solidFill>
              </a:rPr>
              <a:t>(ver 1 Cor.3:16; 6:16-20</a:t>
            </a:r>
            <a:r>
              <a:rPr lang="es-CO" dirty="0" smtClean="0">
                <a:solidFill>
                  <a:srgbClr val="FF0000"/>
                </a:solidFill>
              </a:rPr>
              <a:t>). </a:t>
            </a:r>
            <a:r>
              <a:rPr lang="es-CO" dirty="0" smtClean="0"/>
              <a:t>No deje de leer esta sita.</a:t>
            </a:r>
            <a:endParaRPr lang="es-CO" dirty="0"/>
          </a:p>
        </p:txBody>
      </p:sp>
    </p:spTree>
    <p:extLst>
      <p:ext uri="{BB962C8B-B14F-4D97-AF65-F5344CB8AC3E}">
        <p14:creationId xmlns:p14="http://schemas.microsoft.com/office/powerpoint/2010/main" val="3766475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1600">
        <p14:conveyor dir="l"/>
      </p:transition>
    </mc:Choice>
    <mc:Fallback>
      <p:transition spd="slow">
        <p:fade/>
      </p:transition>
    </mc:Fallback>
  </mc:AlternateContent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Tema de Office">
  <a:themeElements>
    <a:clrScheme name="Oficina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icina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icina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797</TotalTime>
  <Words>1886</Words>
  <Application>Microsoft Office PowerPoint</Application>
  <PresentationFormat>Presentación en pantalla (4:3)</PresentationFormat>
  <Paragraphs>89</Paragraphs>
  <Slides>15</Slides>
  <Notes>0</Notes>
  <HiddenSlides>0</HiddenSlides>
  <MMClips>0</MMClips>
  <ScaleCrop>false</ScaleCrop>
  <HeadingPairs>
    <vt:vector size="4" baseType="variant">
      <vt:variant>
        <vt:lpstr>Tema</vt:lpstr>
      </vt:variant>
      <vt:variant>
        <vt:i4>1</vt:i4>
      </vt:variant>
      <vt:variant>
        <vt:lpstr>Títulos de diapositiva</vt:lpstr>
      </vt:variant>
      <vt:variant>
        <vt:i4>15</vt:i4>
      </vt:variant>
    </vt:vector>
  </HeadingPairs>
  <TitlesOfParts>
    <vt:vector size="16" baseType="lpstr">
      <vt:lpstr>Tema de Office</vt:lpstr>
      <vt:lpstr>QUIENES SON LOS PERROS  EN LA BIBLIA</vt:lpstr>
      <vt:lpstr>QUIENES SON LOS PERROS  EN LA BIBLIA</vt:lpstr>
      <vt:lpstr>Algunas características del perro</vt:lpstr>
      <vt:lpstr>Presentación de PowerPoint</vt:lpstr>
      <vt:lpstr> «El fin de todo el discurso oído es éste: Teme a Dios, y guarda sus mandamientos; porque esto es el todo del hombre. 14 Porque Dios traerá toda obra a juicio, juntamente con toda cosa encubierta, ya sea buena o sea mala»  (Ecle. 12:13,14).</vt:lpstr>
      <vt:lpstr>Según Apoc.22:14 y 15, lo que marca la diferencia entre obedientes y desobedientes, «perros» es la obediencia a la ley de Dios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  <vt:lpstr>Presentación de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QUIENES SON LOS PERROS EN LA BIBLIA</dc:title>
  <dc:creator>FAMILIA FIERRO CH</dc:creator>
  <cp:lastModifiedBy>HUMBERTO</cp:lastModifiedBy>
  <cp:revision>89</cp:revision>
  <dcterms:created xsi:type="dcterms:W3CDTF">2013-10-05T12:17:42Z</dcterms:created>
  <dcterms:modified xsi:type="dcterms:W3CDTF">2016-02-11T13:03:53Z</dcterms:modified>
</cp:coreProperties>
</file>